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4162AD-681A-83E5-AAF5-9D317C3E3635}" v="279" dt="2024-09-26T09:08:50.1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26/09/2024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26/09/2024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26/09/2024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26/09/2024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26/09/2024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26/09/2024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26/09/2024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26/09/2024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26/09/2024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26/09/2024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26/09/2024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771E8B-6CA5-40B2-8038-0E112F3DAC1C}" type="datetimeFigureOut">
              <a:rPr lang="es-ES" smtClean="0"/>
              <a:t>26/09/2024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britannica.com/technology/computer-memory" TargetMode="External"/><Relationship Id="rId7" Type="http://schemas.openxmlformats.org/officeDocument/2006/relationships/hyperlink" Target="https://en.wikipedia.org/wiki/Main_Page"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s://copilot.microsoft.com/" TargetMode="External"/><Relationship Id="rId5" Type="http://schemas.openxmlformats.org/officeDocument/2006/relationships/hyperlink" Target="https://www.techradar.com/news/best-ram" TargetMode="External"/><Relationship Id="rId4" Type="http://schemas.openxmlformats.org/officeDocument/2006/relationships/hyperlink" Target="https://www.backblaze.com/blog/history-hard-driv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6AC64444-E3AF-DCC9-882B-985AADF9A91A}"/>
              </a:ext>
            </a:extLst>
          </p:cNvPr>
          <p:cNvPicPr>
            <a:picLocks noChangeAspect="1"/>
          </p:cNvPicPr>
          <p:nvPr/>
        </p:nvPicPr>
        <p:blipFill>
          <a:blip r:embed="rId2"/>
          <a:srcRect l="2833" t="9091" r="25349"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p:cNvSpPr>
            <a:spLocks noGrp="1"/>
          </p:cNvSpPr>
          <p:nvPr>
            <p:ph type="ctrTitle"/>
          </p:nvPr>
        </p:nvSpPr>
        <p:spPr>
          <a:xfrm>
            <a:off x="477981" y="1122363"/>
            <a:ext cx="4023360" cy="3204134"/>
          </a:xfrm>
        </p:spPr>
        <p:txBody>
          <a:bodyPr anchor="b">
            <a:normAutofit/>
          </a:bodyPr>
          <a:lstStyle/>
          <a:p>
            <a:pPr algn="l"/>
            <a:r>
              <a:rPr lang="es-ES" sz="4800">
                <a:solidFill>
                  <a:schemeClr val="bg1"/>
                </a:solidFill>
              </a:rPr>
              <a:t>Computer system</a:t>
            </a:r>
          </a:p>
        </p:txBody>
      </p:sp>
      <p:sp>
        <p:nvSpPr>
          <p:cNvPr id="3" name="Subtítulo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s-ES" sz="2000" dirty="0" err="1">
                <a:solidFill>
                  <a:schemeClr val="bg1"/>
                </a:solidFill>
              </a:rPr>
              <a:t>Practice</a:t>
            </a:r>
            <a:r>
              <a:rPr lang="es-ES" sz="2000" dirty="0">
                <a:solidFill>
                  <a:schemeClr val="bg1"/>
                </a:solidFill>
              </a:rPr>
              <a:t> 1.</a:t>
            </a:r>
          </a:p>
          <a:p>
            <a:pPr algn="l"/>
            <a:r>
              <a:rPr lang="es-ES" sz="2000" dirty="0" err="1">
                <a:solidFill>
                  <a:schemeClr val="bg1"/>
                </a:solidFill>
              </a:rPr>
              <a:t>Yehor</a:t>
            </a:r>
            <a:r>
              <a:rPr lang="es-ES" sz="2000" dirty="0">
                <a:solidFill>
                  <a:schemeClr val="bg1"/>
                </a:solidFill>
              </a:rPr>
              <a:t> </a:t>
            </a:r>
            <a:r>
              <a:rPr lang="es-ES" sz="2000" dirty="0" err="1">
                <a:solidFill>
                  <a:schemeClr val="bg1"/>
                </a:solidFill>
              </a:rPr>
              <a:t>Burlachenko</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 circuit board">
            <a:extLst>
              <a:ext uri="{FF2B5EF4-FFF2-40B4-BE49-F238E27FC236}">
                <a16:creationId xmlns:a16="http://schemas.microsoft.com/office/drawing/2014/main" id="{17A1628E-8221-CB36-FA75-7650FA45C645}"/>
              </a:ext>
            </a:extLst>
          </p:cNvPr>
          <p:cNvPicPr>
            <a:picLocks noChangeAspect="1"/>
          </p:cNvPicPr>
          <p:nvPr/>
        </p:nvPicPr>
        <p:blipFill>
          <a:blip r:embed="rId2"/>
          <a:srcRect l="42096" r="5323" b="-4"/>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B139426-6D17-4520-0722-1F46A4A78176}"/>
              </a:ext>
            </a:extLst>
          </p:cNvPr>
          <p:cNvSpPr>
            <a:spLocks noGrp="1"/>
          </p:cNvSpPr>
          <p:nvPr>
            <p:ph type="title"/>
          </p:nvPr>
        </p:nvSpPr>
        <p:spPr>
          <a:xfrm>
            <a:off x="6115317" y="405685"/>
            <a:ext cx="5464968" cy="1559301"/>
          </a:xfrm>
        </p:spPr>
        <p:txBody>
          <a:bodyPr>
            <a:normAutofit/>
          </a:bodyPr>
          <a:lstStyle/>
          <a:p>
            <a:r>
              <a:rPr lang="es-ES" sz="4000"/>
              <a:t>Explanation of each level.</a:t>
            </a:r>
          </a:p>
        </p:txBody>
      </p:sp>
      <p:sp>
        <p:nvSpPr>
          <p:cNvPr id="3" name="Marcador de contenido 2">
            <a:extLst>
              <a:ext uri="{FF2B5EF4-FFF2-40B4-BE49-F238E27FC236}">
                <a16:creationId xmlns:a16="http://schemas.microsoft.com/office/drawing/2014/main" id="{57689AB4-FA4B-4AC2-AA8C-C950E19FCFFE}"/>
              </a:ext>
            </a:extLst>
          </p:cNvPr>
          <p:cNvSpPr>
            <a:spLocks noGrp="1"/>
          </p:cNvSpPr>
          <p:nvPr>
            <p:ph idx="1"/>
          </p:nvPr>
        </p:nvSpPr>
        <p:spPr>
          <a:xfrm>
            <a:off x="6115317" y="2743200"/>
            <a:ext cx="5247340" cy="3496878"/>
          </a:xfrm>
        </p:spPr>
        <p:txBody>
          <a:bodyPr vert="horz" lIns="91440" tIns="45720" rIns="91440" bIns="45720" rtlCol="0" anchor="ctr">
            <a:noAutofit/>
          </a:bodyPr>
          <a:lstStyle/>
          <a:p>
            <a:pPr marL="0" indent="0">
              <a:spcBef>
                <a:spcPts val="0"/>
              </a:spcBef>
              <a:spcAft>
                <a:spcPts val="600"/>
              </a:spcAft>
              <a:buNone/>
            </a:pPr>
            <a:r>
              <a:rPr lang="en-US" sz="1400" b="1" dirty="0"/>
              <a:t>1. Registers</a:t>
            </a:r>
            <a:endParaRPr lang="es-ES" sz="1400"/>
          </a:p>
          <a:p>
            <a:pPr marL="0" indent="0">
              <a:spcBef>
                <a:spcPts val="0"/>
              </a:spcBef>
              <a:spcAft>
                <a:spcPts val="600"/>
              </a:spcAft>
              <a:buNone/>
            </a:pPr>
            <a:r>
              <a:rPr lang="en-US" sz="1400" dirty="0"/>
              <a:t> Features: Small, high-speed memory units located within the CPU. Used to store the most frequently accessed data and instructions.</a:t>
            </a:r>
          </a:p>
          <a:p>
            <a:pPr marL="0" indent="0">
              <a:spcBef>
                <a:spcPts val="0"/>
              </a:spcBef>
              <a:spcAft>
                <a:spcPts val="600"/>
              </a:spcAft>
              <a:buNone/>
            </a:pPr>
            <a:r>
              <a:rPr lang="en-US" sz="1400" dirty="0"/>
              <a:t> Access Speed: Fastest memory type, with access times in the range of 1 nanosecond (ns) or less.</a:t>
            </a:r>
          </a:p>
          <a:p>
            <a:pPr marL="0" indent="0">
              <a:spcBef>
                <a:spcPts val="0"/>
              </a:spcBef>
              <a:spcAft>
                <a:spcPts val="600"/>
              </a:spcAft>
              <a:buNone/>
            </a:pPr>
            <a:r>
              <a:rPr lang="en-US" sz="1400" dirty="0"/>
              <a:t> Capacity: Typically 16 to 64 bits.</a:t>
            </a:r>
          </a:p>
          <a:p>
            <a:pPr marL="0" indent="0">
              <a:spcBef>
                <a:spcPts val="0"/>
              </a:spcBef>
              <a:spcAft>
                <a:spcPts val="600"/>
              </a:spcAft>
              <a:buNone/>
            </a:pPr>
            <a:r>
              <a:rPr lang="en-US" sz="1400" b="1" dirty="0"/>
              <a:t>2. Cache Memory</a:t>
            </a:r>
            <a:endParaRPr lang="en-US" sz="1400" dirty="0"/>
          </a:p>
          <a:p>
            <a:pPr marL="0" indent="0">
              <a:spcBef>
                <a:spcPts val="0"/>
              </a:spcBef>
              <a:spcAft>
                <a:spcPts val="600"/>
              </a:spcAft>
              <a:buNone/>
            </a:pPr>
            <a:r>
              <a:rPr lang="en-US" sz="1400" dirty="0"/>
              <a:t> Features: Small, fast memory located close to the CPU. Stores frequently accessed data from the main memory to reduce access     time.</a:t>
            </a:r>
          </a:p>
          <a:p>
            <a:pPr marL="0" indent="0">
              <a:spcBef>
                <a:spcPts val="0"/>
              </a:spcBef>
              <a:spcAft>
                <a:spcPts val="600"/>
              </a:spcAft>
              <a:buNone/>
            </a:pPr>
            <a:r>
              <a:rPr lang="en-US" sz="1400" dirty="0"/>
              <a:t> Types:</a:t>
            </a:r>
          </a:p>
          <a:p>
            <a:pPr marL="971550" lvl="1">
              <a:spcBef>
                <a:spcPts val="0"/>
              </a:spcBef>
              <a:spcAft>
                <a:spcPts val="600"/>
              </a:spcAft>
              <a:buFont typeface="Arial,Sans-Serif"/>
              <a:buChar char="•"/>
            </a:pPr>
            <a:r>
              <a:rPr lang="en-US" sz="1400" dirty="0"/>
              <a:t>L1 Cache: Integrated into the CPU, very small (8KB to 64KB), and extremely fast.</a:t>
            </a:r>
          </a:p>
          <a:p>
            <a:pPr marL="971550" lvl="1">
              <a:spcBef>
                <a:spcPts val="0"/>
              </a:spcBef>
              <a:spcAft>
                <a:spcPts val="600"/>
              </a:spcAft>
              <a:buFont typeface="Arial,Sans-Serif"/>
              <a:buChar char="•"/>
            </a:pPr>
            <a:r>
              <a:rPr lang="en-US" sz="1400" dirty="0"/>
              <a:t>L2 Cache: Larger than L1 (256KB to 8MB), slightly slower but still very fast.</a:t>
            </a:r>
          </a:p>
          <a:p>
            <a:pPr marL="971550" lvl="1">
              <a:spcBef>
                <a:spcPts val="0"/>
              </a:spcBef>
              <a:spcAft>
                <a:spcPts val="600"/>
              </a:spcAft>
              <a:buFont typeface="Arial,Sans-Serif"/>
              <a:buChar char="•"/>
            </a:pPr>
            <a:r>
              <a:rPr lang="en-US" sz="1400" dirty="0"/>
              <a:t>L3 Cache: Shared among CPU cores, larger (up to 32MB), and slower than L2.</a:t>
            </a:r>
          </a:p>
          <a:p>
            <a:pPr marL="0" indent="0">
              <a:spcBef>
                <a:spcPts val="0"/>
              </a:spcBef>
              <a:spcAft>
                <a:spcPts val="600"/>
              </a:spcAft>
              <a:buNone/>
            </a:pPr>
            <a:r>
              <a:rPr lang="en-US" sz="1400" dirty="0"/>
              <a:t>  Access Speed: Typically 1 to 10 nanoseconds (ns)</a:t>
            </a:r>
            <a:endParaRPr lang="es-ES" sz="1400" dirty="0"/>
          </a:p>
        </p:txBody>
      </p:sp>
    </p:spTree>
    <p:extLst>
      <p:ext uri="{BB962C8B-B14F-4D97-AF65-F5344CB8AC3E}">
        <p14:creationId xmlns:p14="http://schemas.microsoft.com/office/powerpoint/2010/main" val="101984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9"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B53001-44EB-3AE7-6C1E-75994F1E8183}"/>
              </a:ext>
            </a:extLst>
          </p:cNvPr>
          <p:cNvSpPr>
            <a:spLocks noGrp="1"/>
          </p:cNvSpPr>
          <p:nvPr>
            <p:ph type="title"/>
          </p:nvPr>
        </p:nvSpPr>
        <p:spPr>
          <a:xfrm>
            <a:off x="1962214" y="579840"/>
            <a:ext cx="5868190" cy="1624520"/>
          </a:xfrm>
        </p:spPr>
        <p:txBody>
          <a:bodyPr anchor="ctr">
            <a:normAutofit/>
          </a:bodyPr>
          <a:lstStyle/>
          <a:p>
            <a:r>
              <a:rPr lang="es-ES" sz="4000"/>
              <a:t>Explanation</a:t>
            </a:r>
            <a:r>
              <a:rPr lang="es-ES" sz="4000" dirty="0"/>
              <a:t> </a:t>
            </a:r>
            <a:r>
              <a:rPr lang="es-ES" sz="4000"/>
              <a:t>of</a:t>
            </a:r>
            <a:r>
              <a:rPr lang="es-ES" sz="4000" dirty="0"/>
              <a:t> </a:t>
            </a:r>
            <a:r>
              <a:rPr lang="es-ES" sz="4000"/>
              <a:t>each</a:t>
            </a:r>
            <a:r>
              <a:rPr lang="es-ES" sz="4000" dirty="0"/>
              <a:t> </a:t>
            </a:r>
            <a:r>
              <a:rPr lang="es-ES" sz="4000"/>
              <a:t>level</a:t>
            </a:r>
            <a:r>
              <a:rPr lang="es-ES" sz="4000" dirty="0"/>
              <a:t>.</a:t>
            </a:r>
          </a:p>
          <a:p>
            <a:endParaRPr lang="es-ES" sz="4000"/>
          </a:p>
        </p:txBody>
      </p:sp>
      <p:sp>
        <p:nvSpPr>
          <p:cNvPr id="3" name="Marcador de contenido 2">
            <a:extLst>
              <a:ext uri="{FF2B5EF4-FFF2-40B4-BE49-F238E27FC236}">
                <a16:creationId xmlns:a16="http://schemas.microsoft.com/office/drawing/2014/main" id="{10ABE8C3-356F-9ECB-6097-EA071956D69B}"/>
              </a:ext>
            </a:extLst>
          </p:cNvPr>
          <p:cNvSpPr>
            <a:spLocks noGrp="1"/>
          </p:cNvSpPr>
          <p:nvPr>
            <p:ph idx="1"/>
          </p:nvPr>
        </p:nvSpPr>
        <p:spPr>
          <a:xfrm>
            <a:off x="260761" y="2805830"/>
            <a:ext cx="8749178" cy="3550519"/>
          </a:xfrm>
        </p:spPr>
        <p:txBody>
          <a:bodyPr vert="horz" lIns="91440" tIns="45720" rIns="91440" bIns="45720" rtlCol="0" anchor="ctr">
            <a:noAutofit/>
          </a:bodyPr>
          <a:lstStyle/>
          <a:p>
            <a:pPr>
              <a:buNone/>
            </a:pPr>
            <a:r>
              <a:rPr lang="en-US" sz="1400" dirty="0">
                <a:latin typeface="Times New Roman"/>
                <a:cs typeface="Times New Roman"/>
              </a:rPr>
              <a:t>3. Main Memory (RAM)</a:t>
            </a:r>
            <a:endParaRPr lang="es-ES" sz="1400"/>
          </a:p>
          <a:p>
            <a:pPr>
              <a:buFont typeface="Arial"/>
              <a:buChar char="•"/>
            </a:pPr>
            <a:r>
              <a:rPr lang="en-US" sz="1400" dirty="0">
                <a:latin typeface="Times New Roman"/>
                <a:cs typeface="Times New Roman"/>
              </a:rPr>
              <a:t>Features: Primary memory used to store data and instructions currently in use by the CPU. Larger capacity but slower than cache memory.</a:t>
            </a:r>
            <a:endParaRPr lang="es-ES" sz="1400"/>
          </a:p>
          <a:p>
            <a:pPr>
              <a:buFont typeface="Arial"/>
              <a:buChar char="•"/>
            </a:pPr>
            <a:r>
              <a:rPr lang="en-US" sz="1400" dirty="0">
                <a:latin typeface="Times New Roman"/>
                <a:cs typeface="Times New Roman"/>
              </a:rPr>
              <a:t>Types:</a:t>
            </a:r>
            <a:endParaRPr lang="es-ES" sz="1400"/>
          </a:p>
          <a:p>
            <a:pPr marL="971550" lvl="1" indent="-285750">
              <a:buFont typeface="Arial"/>
              <a:buChar char="•"/>
            </a:pPr>
            <a:r>
              <a:rPr lang="en-US" sz="1400" dirty="0">
                <a:latin typeface="Times New Roman"/>
                <a:cs typeface="Times New Roman"/>
              </a:rPr>
              <a:t>Static RAM (SRAM): Faster, used for cache memory. Access time around 10 nanoseconds (ns).</a:t>
            </a:r>
            <a:endParaRPr lang="es-ES" sz="1400"/>
          </a:p>
          <a:p>
            <a:pPr marL="971550" lvl="1" indent="-285750">
              <a:buFont typeface="Arial"/>
              <a:buChar char="•"/>
            </a:pPr>
            <a:r>
              <a:rPr lang="en-US" sz="1400" dirty="0">
                <a:latin typeface="Times New Roman"/>
                <a:cs typeface="Times New Roman"/>
              </a:rPr>
              <a:t>Dynamic RAM (DRAM): Slower, used for main memory. Access time around 50 to 70 nanoseconds (ns).</a:t>
            </a:r>
            <a:endParaRPr lang="es-ES" sz="1400"/>
          </a:p>
          <a:p>
            <a:pPr>
              <a:buFont typeface="Arial"/>
              <a:buChar char="•"/>
            </a:pPr>
            <a:r>
              <a:rPr lang="en-US" sz="1400" dirty="0">
                <a:latin typeface="Times New Roman"/>
                <a:cs typeface="Times New Roman"/>
              </a:rPr>
              <a:t>Capacity: Ranges from a few gigabytes (GB) to several terabytes (TB).</a:t>
            </a:r>
            <a:endParaRPr lang="es-ES" sz="1400"/>
          </a:p>
          <a:p>
            <a:pPr indent="0">
              <a:buNone/>
            </a:pPr>
            <a:r>
              <a:rPr lang="en-US" sz="1400" dirty="0">
                <a:latin typeface="Times New Roman"/>
                <a:cs typeface="Times New Roman"/>
              </a:rPr>
              <a:t>4. Secondary Storage</a:t>
            </a:r>
            <a:endParaRPr lang="es-ES" sz="1400"/>
          </a:p>
          <a:p>
            <a:pPr>
              <a:buFont typeface="Arial"/>
              <a:buChar char="•"/>
            </a:pPr>
            <a:r>
              <a:rPr lang="en-US" sz="1400">
                <a:latin typeface="Times New Roman"/>
                <a:cs typeface="Times New Roman"/>
              </a:rPr>
              <a:t>Features: Non-volatile memory with large storage capacity, used for long-term data storage.</a:t>
            </a:r>
            <a:endParaRPr lang="es-ES" sz="1400"/>
          </a:p>
          <a:p>
            <a:pPr>
              <a:buFont typeface="Arial"/>
              <a:buChar char="•"/>
            </a:pPr>
            <a:r>
              <a:rPr lang="en-US" sz="1400" dirty="0">
                <a:latin typeface="Times New Roman"/>
                <a:cs typeface="Times New Roman"/>
              </a:rPr>
              <a:t>Types:</a:t>
            </a:r>
            <a:endParaRPr lang="es-ES" sz="1400"/>
          </a:p>
          <a:p>
            <a:pPr marL="971550" lvl="1" indent="-285750">
              <a:buFont typeface="Arial"/>
              <a:buChar char="•"/>
            </a:pPr>
            <a:r>
              <a:rPr lang="en-US" sz="1400" dirty="0">
                <a:latin typeface="Times New Roman"/>
                <a:cs typeface="Times New Roman"/>
              </a:rPr>
              <a:t>Hard Disk Drives (HDDs): Magnetic storage, slower access times.</a:t>
            </a:r>
            <a:endParaRPr lang="es-ES" sz="1400"/>
          </a:p>
          <a:p>
            <a:pPr marL="971550" lvl="1" indent="-285750">
              <a:buFont typeface="Arial"/>
              <a:buChar char="•"/>
            </a:pPr>
            <a:r>
              <a:rPr lang="en-US" sz="1400" dirty="0">
                <a:latin typeface="Times New Roman"/>
                <a:cs typeface="Times New Roman"/>
              </a:rPr>
              <a:t>Solid-State Drives (SSDs): Flash memory, faster access times.</a:t>
            </a:r>
            <a:endParaRPr lang="es-ES" sz="1400" dirty="0"/>
          </a:p>
          <a:p>
            <a:pPr>
              <a:buFont typeface="Arial"/>
              <a:buChar char="•"/>
            </a:pPr>
            <a:r>
              <a:rPr lang="en-US" sz="1400" dirty="0">
                <a:latin typeface="Times New Roman"/>
                <a:cs typeface="Times New Roman"/>
              </a:rPr>
              <a:t>Access Speed:</a:t>
            </a:r>
            <a:endParaRPr lang="es-ES" sz="1400" dirty="0"/>
          </a:p>
          <a:p>
            <a:pPr marL="971550" lvl="1" indent="-285750">
              <a:buFont typeface="Arial"/>
              <a:buChar char="•"/>
            </a:pPr>
            <a:r>
              <a:rPr lang="en-US" sz="1400" dirty="0">
                <a:latin typeface="Times New Roman"/>
                <a:cs typeface="Times New Roman"/>
              </a:rPr>
              <a:t>HDDs: Typically 5 to 10 milliseconds (</a:t>
            </a:r>
            <a:r>
              <a:rPr lang="en-US" sz="1400" err="1">
                <a:latin typeface="Times New Roman"/>
                <a:cs typeface="Times New Roman"/>
              </a:rPr>
              <a:t>ms</a:t>
            </a:r>
            <a:r>
              <a:rPr lang="en-US" sz="1400" dirty="0">
                <a:latin typeface="Times New Roman"/>
                <a:cs typeface="Times New Roman"/>
              </a:rPr>
              <a:t>).</a:t>
            </a:r>
            <a:endParaRPr lang="es-ES" sz="1400" dirty="0"/>
          </a:p>
          <a:p>
            <a:pPr marL="971550" lvl="1" indent="-285750">
              <a:buFont typeface="Arial"/>
              <a:buChar char="•"/>
            </a:pPr>
            <a:r>
              <a:rPr lang="en-US" sz="1400" dirty="0">
                <a:latin typeface="Times New Roman"/>
                <a:cs typeface="Times New Roman"/>
              </a:rPr>
              <a:t>SSDs: Typically 0.1 to 1 millisecond (</a:t>
            </a:r>
            <a:r>
              <a:rPr lang="en-US" sz="1400" dirty="0" err="1">
                <a:latin typeface="Times New Roman"/>
                <a:cs typeface="Times New Roman"/>
              </a:rPr>
              <a:t>ms</a:t>
            </a:r>
            <a:r>
              <a:rPr lang="en-US" sz="1400" dirty="0">
                <a:latin typeface="Times New Roman"/>
                <a:cs typeface="Times New Roman"/>
              </a:rPr>
              <a:t>).</a:t>
            </a:r>
            <a:endParaRPr lang="es-ES" sz="1400" dirty="0"/>
          </a:p>
          <a:p>
            <a:pPr>
              <a:buFont typeface="Arial"/>
              <a:buChar char="•"/>
            </a:pPr>
            <a:r>
              <a:rPr lang="en-US" sz="1400" dirty="0">
                <a:latin typeface="Times New Roman"/>
                <a:cs typeface="Times New Roman"/>
              </a:rPr>
              <a:t>Capacity: Ranges from hundreds of gigabytes (GB) to several terabytes (TB).</a:t>
            </a:r>
            <a:endParaRPr lang="es-ES" sz="1400" dirty="0"/>
          </a:p>
          <a:p>
            <a:pPr>
              <a:buNone/>
            </a:pPr>
            <a:endParaRPr lang="es-ES" sz="800"/>
          </a:p>
        </p:txBody>
      </p:sp>
      <p:pic>
        <p:nvPicPr>
          <p:cNvPr id="40" name="Picture 4" descr="Circuit board">
            <a:extLst>
              <a:ext uri="{FF2B5EF4-FFF2-40B4-BE49-F238E27FC236}">
                <a16:creationId xmlns:a16="http://schemas.microsoft.com/office/drawing/2014/main" id="{1863D24F-438D-E077-6568-83BE1259E9D0}"/>
              </a:ext>
            </a:extLst>
          </p:cNvPr>
          <p:cNvPicPr>
            <a:picLocks noChangeAspect="1"/>
          </p:cNvPicPr>
          <p:nvPr/>
        </p:nvPicPr>
        <p:blipFill>
          <a:blip r:embed="rId2"/>
          <a:srcRect l="48679" r="20325"/>
          <a:stretch/>
        </p:blipFill>
        <p:spPr>
          <a:xfrm>
            <a:off x="9008302" y="1"/>
            <a:ext cx="3184782" cy="6858212"/>
          </a:xfrm>
          <a:prstGeom prst="rect">
            <a:avLst/>
          </a:prstGeom>
        </p:spPr>
      </p:pic>
    </p:spTree>
    <p:extLst>
      <p:ext uri="{BB962C8B-B14F-4D97-AF65-F5344CB8AC3E}">
        <p14:creationId xmlns:p14="http://schemas.microsoft.com/office/powerpoint/2010/main" val="3428794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69D5B85-6F25-0E3E-0966-AA2DAACBA601}"/>
              </a:ext>
            </a:extLst>
          </p:cNvPr>
          <p:cNvSpPr>
            <a:spLocks noGrp="1"/>
          </p:cNvSpPr>
          <p:nvPr>
            <p:ph type="title"/>
          </p:nvPr>
        </p:nvSpPr>
        <p:spPr>
          <a:xfrm>
            <a:off x="761803" y="350196"/>
            <a:ext cx="4646904" cy="1624520"/>
          </a:xfrm>
        </p:spPr>
        <p:txBody>
          <a:bodyPr anchor="ctr">
            <a:normAutofit/>
          </a:bodyPr>
          <a:lstStyle/>
          <a:p>
            <a:r>
              <a:rPr lang="es-ES" sz="4000" err="1"/>
              <a:t>Explanation</a:t>
            </a:r>
            <a:r>
              <a:rPr lang="es-ES" sz="4000"/>
              <a:t> </a:t>
            </a:r>
            <a:r>
              <a:rPr lang="es-ES" sz="4000" err="1"/>
              <a:t>of</a:t>
            </a:r>
            <a:r>
              <a:rPr lang="es-ES" sz="4000"/>
              <a:t> </a:t>
            </a:r>
            <a:r>
              <a:rPr lang="es-ES" sz="4000" err="1"/>
              <a:t>each</a:t>
            </a:r>
            <a:r>
              <a:rPr lang="es-ES" sz="4000"/>
              <a:t> </a:t>
            </a:r>
            <a:r>
              <a:rPr lang="es-ES" sz="4000" err="1"/>
              <a:t>level</a:t>
            </a:r>
            <a:r>
              <a:rPr lang="es-ES" sz="4000"/>
              <a:t>.</a:t>
            </a:r>
          </a:p>
          <a:p>
            <a:endParaRPr lang="es-ES" sz="4000"/>
          </a:p>
        </p:txBody>
      </p:sp>
      <p:sp>
        <p:nvSpPr>
          <p:cNvPr id="3" name="Marcador de contenido 2">
            <a:extLst>
              <a:ext uri="{FF2B5EF4-FFF2-40B4-BE49-F238E27FC236}">
                <a16:creationId xmlns:a16="http://schemas.microsoft.com/office/drawing/2014/main" id="{51A11388-C3D3-B3DC-01BA-D73583A96E11}"/>
              </a:ext>
            </a:extLst>
          </p:cNvPr>
          <p:cNvSpPr>
            <a:spLocks noGrp="1"/>
          </p:cNvSpPr>
          <p:nvPr>
            <p:ph idx="1"/>
          </p:nvPr>
        </p:nvSpPr>
        <p:spPr>
          <a:xfrm>
            <a:off x="761802" y="2743200"/>
            <a:ext cx="4646905" cy="3613149"/>
          </a:xfrm>
        </p:spPr>
        <p:txBody>
          <a:bodyPr vert="horz" lIns="91440" tIns="45720" rIns="91440" bIns="45720" rtlCol="0" anchor="ctr">
            <a:normAutofit/>
          </a:bodyPr>
          <a:lstStyle/>
          <a:p>
            <a:pPr>
              <a:buNone/>
            </a:pPr>
            <a:r>
              <a:rPr lang="en-US" sz="1700">
                <a:latin typeface="Times New Roman"/>
                <a:cs typeface="Times New Roman"/>
              </a:rPr>
              <a:t>5. External Memory</a:t>
            </a:r>
            <a:endParaRPr lang="es-ES" sz="1700"/>
          </a:p>
          <a:p>
            <a:pPr>
              <a:buFont typeface="Arial"/>
              <a:buChar char="•"/>
            </a:pPr>
            <a:r>
              <a:rPr lang="en-US" sz="1700">
                <a:latin typeface="Times New Roman"/>
                <a:cs typeface="Times New Roman"/>
              </a:rPr>
              <a:t>Features: Includes peripheral storage devices like magnetic disks, optical disks, and magnetic tapes. Used for backup and archival purposes.</a:t>
            </a:r>
            <a:endParaRPr lang="es-ES" sz="1700"/>
          </a:p>
          <a:p>
            <a:pPr>
              <a:buFont typeface="Arial"/>
              <a:buChar char="•"/>
            </a:pPr>
            <a:r>
              <a:rPr lang="en-US" sz="1700">
                <a:latin typeface="Times New Roman"/>
                <a:cs typeface="Times New Roman"/>
              </a:rPr>
              <a:t>Access Speed: Generally slower than internal memory types.</a:t>
            </a:r>
            <a:endParaRPr lang="es-ES" sz="1700"/>
          </a:p>
          <a:p>
            <a:pPr marL="971550" lvl="1" indent="-285750">
              <a:buFont typeface="Arial"/>
              <a:buChar char="•"/>
            </a:pPr>
            <a:r>
              <a:rPr lang="en-US" sz="1700">
                <a:latin typeface="Times New Roman"/>
                <a:cs typeface="Times New Roman"/>
              </a:rPr>
              <a:t>Magnetic Disks: Similar to HDDs, around 5 to 10 milliseconds (ms).</a:t>
            </a:r>
            <a:endParaRPr lang="es-ES" sz="1700"/>
          </a:p>
          <a:p>
            <a:pPr marL="971550" lvl="1" indent="-285750">
              <a:buFont typeface="Arial"/>
              <a:buChar char="•"/>
            </a:pPr>
            <a:r>
              <a:rPr lang="en-US" sz="1700">
                <a:latin typeface="Times New Roman"/>
                <a:cs typeface="Times New Roman"/>
              </a:rPr>
              <a:t>Optical Disks: Access times around 100 milliseconds (ms).</a:t>
            </a:r>
            <a:endParaRPr lang="es-ES" sz="1700"/>
          </a:p>
          <a:p>
            <a:pPr marL="971550" lvl="1" indent="-285750">
              <a:buFont typeface="Arial"/>
              <a:buChar char="•"/>
            </a:pPr>
            <a:r>
              <a:rPr lang="en-US" sz="1700">
                <a:latin typeface="Times New Roman"/>
                <a:cs typeface="Times New Roman"/>
              </a:rPr>
              <a:t>Magnetic Tapes: Access times can be several seconds to minutes, depending on the data location.</a:t>
            </a:r>
            <a:endParaRPr lang="es-ES" sz="1700"/>
          </a:p>
          <a:p>
            <a:pPr marL="0" indent="0">
              <a:buNone/>
            </a:pPr>
            <a:endParaRPr lang="es-ES" sz="1700"/>
          </a:p>
        </p:txBody>
      </p:sp>
      <p:pic>
        <p:nvPicPr>
          <p:cNvPr id="5" name="Picture 4" descr="Illuminated server room panel">
            <a:extLst>
              <a:ext uri="{FF2B5EF4-FFF2-40B4-BE49-F238E27FC236}">
                <a16:creationId xmlns:a16="http://schemas.microsoft.com/office/drawing/2014/main" id="{6ECC952B-5A92-6328-59FB-45E1A71EFD67}"/>
              </a:ext>
            </a:extLst>
          </p:cNvPr>
          <p:cNvPicPr>
            <a:picLocks noChangeAspect="1"/>
          </p:cNvPicPr>
          <p:nvPr/>
        </p:nvPicPr>
        <p:blipFill>
          <a:blip r:embed="rId2"/>
          <a:srcRect l="13491" r="27196" b="-3"/>
          <a:stretch/>
        </p:blipFill>
        <p:spPr>
          <a:xfrm>
            <a:off x="6096000" y="1"/>
            <a:ext cx="6102825" cy="6858000"/>
          </a:xfrm>
          <a:prstGeom prst="rect">
            <a:avLst/>
          </a:prstGeom>
        </p:spPr>
      </p:pic>
    </p:spTree>
    <p:extLst>
      <p:ext uri="{BB962C8B-B14F-4D97-AF65-F5344CB8AC3E}">
        <p14:creationId xmlns:p14="http://schemas.microsoft.com/office/powerpoint/2010/main" val="1860956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D14A7E1-5385-8C2B-5A8A-677D3E5628B8}"/>
              </a:ext>
            </a:extLst>
          </p:cNvPr>
          <p:cNvSpPr>
            <a:spLocks noGrp="1"/>
          </p:cNvSpPr>
          <p:nvPr>
            <p:ph type="title"/>
          </p:nvPr>
        </p:nvSpPr>
        <p:spPr>
          <a:xfrm>
            <a:off x="838200" y="1412488"/>
            <a:ext cx="2899189" cy="4363844"/>
          </a:xfrm>
        </p:spPr>
        <p:txBody>
          <a:bodyPr anchor="t">
            <a:normAutofit/>
          </a:bodyPr>
          <a:lstStyle/>
          <a:p>
            <a:r>
              <a:rPr lang="en-US" sz="4000" b="1">
                <a:solidFill>
                  <a:srgbClr val="FFFFFF"/>
                </a:solidFill>
                <a:latin typeface="Times New Roman"/>
                <a:cs typeface="Times New Roman"/>
              </a:rPr>
              <a:t>Glossary.</a:t>
            </a:r>
            <a:endParaRPr lang="es-ES" sz="4000">
              <a:solidFill>
                <a:srgbClr val="FFFFFF"/>
              </a:solidFill>
            </a:endParaRPr>
          </a:p>
          <a:p>
            <a:endParaRPr lang="es-ES" sz="4000">
              <a:solidFill>
                <a:srgbClr val="FFFFFF"/>
              </a:solidFill>
            </a:endParaRPr>
          </a:p>
        </p:txBody>
      </p:sp>
      <p:sp>
        <p:nvSpPr>
          <p:cNvPr id="3" name="Marcador de contenido 2">
            <a:extLst>
              <a:ext uri="{FF2B5EF4-FFF2-40B4-BE49-F238E27FC236}">
                <a16:creationId xmlns:a16="http://schemas.microsoft.com/office/drawing/2014/main" id="{EC037725-7C65-4A31-3DE3-F2574E0B426F}"/>
              </a:ext>
            </a:extLst>
          </p:cNvPr>
          <p:cNvSpPr>
            <a:spLocks noGrp="1"/>
          </p:cNvSpPr>
          <p:nvPr>
            <p:ph sz="half" idx="1"/>
          </p:nvPr>
        </p:nvSpPr>
        <p:spPr>
          <a:xfrm>
            <a:off x="4380855" y="1245475"/>
            <a:ext cx="3427283" cy="4363844"/>
          </a:xfrm>
        </p:spPr>
        <p:txBody>
          <a:bodyPr vert="horz" lIns="91440" tIns="45720" rIns="91440" bIns="45720" rtlCol="0" anchor="t">
            <a:normAutofit fontScale="85000" lnSpcReduction="20000"/>
          </a:bodyPr>
          <a:lstStyle/>
          <a:p>
            <a:pPr>
              <a:buFont typeface="Arial"/>
              <a:buChar char="•"/>
            </a:pPr>
            <a:r>
              <a:rPr lang="en-US" sz="1600" dirty="0">
                <a:latin typeface="Times New Roman"/>
                <a:cs typeface="Times New Roman"/>
              </a:rPr>
              <a:t>Memoria - Memory</a:t>
            </a:r>
            <a:endParaRPr lang="es-ES" sz="1600" dirty="0"/>
          </a:p>
          <a:p>
            <a:pPr>
              <a:buFont typeface="Arial"/>
              <a:buChar char="•"/>
            </a:pPr>
            <a:r>
              <a:rPr lang="en-US" sz="1600" dirty="0" err="1">
                <a:latin typeface="Times New Roman"/>
                <a:cs typeface="Times New Roman"/>
              </a:rPr>
              <a:t>Registro</a:t>
            </a:r>
            <a:r>
              <a:rPr lang="en-US" sz="1600" dirty="0">
                <a:latin typeface="Times New Roman"/>
                <a:cs typeface="Times New Roman"/>
              </a:rPr>
              <a:t> - Register</a:t>
            </a:r>
            <a:endParaRPr lang="es-ES" sz="1600" dirty="0"/>
          </a:p>
          <a:p>
            <a:pPr>
              <a:buFont typeface="Arial"/>
              <a:buChar char="•"/>
            </a:pPr>
            <a:r>
              <a:rPr lang="en-US" sz="1600" dirty="0" err="1">
                <a:latin typeface="Times New Roman"/>
                <a:cs typeface="Times New Roman"/>
              </a:rPr>
              <a:t>Caché</a:t>
            </a:r>
            <a:r>
              <a:rPr lang="en-US" sz="1600" dirty="0">
                <a:latin typeface="Times New Roman"/>
                <a:cs typeface="Times New Roman"/>
              </a:rPr>
              <a:t> - Cache</a:t>
            </a:r>
            <a:endParaRPr lang="es-ES" sz="1600" dirty="0"/>
          </a:p>
          <a:p>
            <a:pPr>
              <a:buFont typeface="Arial"/>
              <a:buChar char="•"/>
            </a:pPr>
            <a:r>
              <a:rPr lang="en-US" sz="1600" dirty="0">
                <a:latin typeface="Times New Roman"/>
                <a:cs typeface="Times New Roman"/>
              </a:rPr>
              <a:t>RAM (Memoria de </a:t>
            </a:r>
            <a:r>
              <a:rPr lang="en-US" sz="1600" err="1">
                <a:latin typeface="Times New Roman"/>
                <a:cs typeface="Times New Roman"/>
              </a:rPr>
              <a:t>Acceso</a:t>
            </a:r>
            <a:r>
              <a:rPr lang="en-US" sz="1600" dirty="0">
                <a:latin typeface="Times New Roman"/>
                <a:cs typeface="Times New Roman"/>
              </a:rPr>
              <a:t> </a:t>
            </a:r>
            <a:r>
              <a:rPr lang="en-US" sz="1600" err="1">
                <a:latin typeface="Times New Roman"/>
                <a:cs typeface="Times New Roman"/>
              </a:rPr>
              <a:t>Aleatorio</a:t>
            </a:r>
            <a:r>
              <a:rPr lang="en-US" sz="1600" dirty="0">
                <a:latin typeface="Times New Roman"/>
                <a:cs typeface="Times New Roman"/>
              </a:rPr>
              <a:t>) - RAM (Random-Access Memory)</a:t>
            </a:r>
            <a:endParaRPr lang="es-ES" sz="1600" dirty="0"/>
          </a:p>
          <a:p>
            <a:pPr>
              <a:buFont typeface="Arial"/>
              <a:buChar char="•"/>
            </a:pPr>
            <a:r>
              <a:rPr lang="en-US" sz="1600" dirty="0">
                <a:latin typeface="Times New Roman"/>
                <a:cs typeface="Times New Roman"/>
              </a:rPr>
              <a:t>ROM (Memoria de Solo Lectura) - ROM (Read-Only Memory)</a:t>
            </a:r>
            <a:endParaRPr lang="es-ES" sz="1600" dirty="0"/>
          </a:p>
          <a:p>
            <a:pPr>
              <a:buFont typeface="Arial"/>
              <a:buChar char="•"/>
            </a:pPr>
            <a:r>
              <a:rPr lang="en-US" sz="1600" dirty="0">
                <a:latin typeface="Times New Roman"/>
                <a:cs typeface="Times New Roman"/>
              </a:rPr>
              <a:t>Memoria Flash - Flash Memory</a:t>
            </a:r>
            <a:endParaRPr lang="es-ES" sz="1600"/>
          </a:p>
          <a:p>
            <a:pPr>
              <a:buFont typeface="Arial"/>
              <a:buChar char="•"/>
            </a:pPr>
            <a:r>
              <a:rPr lang="en-US" sz="1600" dirty="0">
                <a:latin typeface="Times New Roman"/>
                <a:cs typeface="Times New Roman"/>
              </a:rPr>
              <a:t>Disco Duro - Hard Drive</a:t>
            </a:r>
            <a:endParaRPr lang="es-ES" sz="1600"/>
          </a:p>
          <a:p>
            <a:pPr>
              <a:buFont typeface="Arial"/>
              <a:buChar char="•"/>
            </a:pPr>
            <a:r>
              <a:rPr lang="en-US" sz="1600" dirty="0">
                <a:latin typeface="Times New Roman"/>
                <a:cs typeface="Times New Roman"/>
              </a:rPr>
              <a:t>SSD (Unidad de Estado </a:t>
            </a:r>
            <a:r>
              <a:rPr lang="en-US" sz="1600" err="1">
                <a:latin typeface="Times New Roman"/>
                <a:cs typeface="Times New Roman"/>
              </a:rPr>
              <a:t>Sólido</a:t>
            </a:r>
            <a:r>
              <a:rPr lang="en-US" sz="1600" dirty="0">
                <a:latin typeface="Times New Roman"/>
                <a:cs typeface="Times New Roman"/>
              </a:rPr>
              <a:t>) - SSD (Solid-State Drive)</a:t>
            </a:r>
            <a:endParaRPr lang="es-ES" sz="1600"/>
          </a:p>
          <a:p>
            <a:pPr>
              <a:buFont typeface="Arial"/>
              <a:buChar char="•"/>
            </a:pPr>
            <a:r>
              <a:rPr lang="en-US" sz="1600" dirty="0">
                <a:latin typeface="Times New Roman"/>
                <a:cs typeface="Times New Roman"/>
              </a:rPr>
              <a:t>Memoria Virtual - Virtual Memory</a:t>
            </a:r>
            <a:endParaRPr lang="es-ES" sz="1600" dirty="0"/>
          </a:p>
          <a:p>
            <a:pPr>
              <a:buFont typeface="Arial"/>
              <a:buChar char="•"/>
            </a:pPr>
            <a:r>
              <a:rPr lang="en-US" sz="1600" dirty="0">
                <a:latin typeface="Times New Roman"/>
                <a:cs typeface="Times New Roman"/>
              </a:rPr>
              <a:t>Memoria Principal - Main Memory</a:t>
            </a:r>
          </a:p>
          <a:p>
            <a:pPr>
              <a:buFont typeface="Arial"/>
              <a:buChar char="•"/>
            </a:pPr>
            <a:r>
              <a:rPr lang="en-US" sz="1600" dirty="0">
                <a:latin typeface="Times New Roman"/>
                <a:cs typeface="Times New Roman"/>
              </a:rPr>
              <a:t>Memoria </a:t>
            </a:r>
            <a:r>
              <a:rPr lang="en-US" sz="1600" err="1">
                <a:latin typeface="Times New Roman"/>
                <a:cs typeface="Times New Roman"/>
              </a:rPr>
              <a:t>Volátil</a:t>
            </a:r>
            <a:r>
              <a:rPr lang="en-US" sz="1600" dirty="0">
                <a:latin typeface="Times New Roman"/>
                <a:cs typeface="Times New Roman"/>
              </a:rPr>
              <a:t> - Volatile Memory</a:t>
            </a:r>
          </a:p>
          <a:p>
            <a:pPr>
              <a:buFont typeface="Arial"/>
              <a:buChar char="•"/>
            </a:pPr>
            <a:r>
              <a:rPr lang="en-US" sz="1600" dirty="0">
                <a:latin typeface="Times New Roman"/>
                <a:cs typeface="Times New Roman"/>
              </a:rPr>
              <a:t>Memoria No </a:t>
            </a:r>
            <a:r>
              <a:rPr lang="en-US" sz="1600" dirty="0" err="1">
                <a:latin typeface="Times New Roman"/>
                <a:cs typeface="Times New Roman"/>
              </a:rPr>
              <a:t>Volátil</a:t>
            </a:r>
            <a:r>
              <a:rPr lang="en-US" sz="1600" dirty="0">
                <a:latin typeface="Times New Roman"/>
                <a:cs typeface="Times New Roman"/>
              </a:rPr>
              <a:t> - Non-Volatile Memory</a:t>
            </a:r>
          </a:p>
          <a:p>
            <a:pPr>
              <a:buFont typeface="Arial"/>
              <a:buChar char="•"/>
            </a:pPr>
            <a:r>
              <a:rPr lang="en-US" sz="1500">
                <a:latin typeface="Times New Roman"/>
                <a:cs typeface="Times New Roman"/>
              </a:rPr>
              <a:t>Memoria No </a:t>
            </a:r>
            <a:r>
              <a:rPr lang="en-US" sz="1500" err="1">
                <a:latin typeface="Times New Roman"/>
                <a:cs typeface="Times New Roman"/>
              </a:rPr>
              <a:t>Volátil</a:t>
            </a:r>
            <a:r>
              <a:rPr lang="en-US" sz="1500">
                <a:latin typeface="Times New Roman"/>
                <a:cs typeface="Times New Roman"/>
              </a:rPr>
              <a:t> - Non-Volatile Memory</a:t>
            </a:r>
            <a:endParaRPr lang="es-ES" sz="1500">
              <a:latin typeface="Times New Roman"/>
              <a:cs typeface="Times New Roman"/>
            </a:endParaRPr>
          </a:p>
          <a:p>
            <a:pPr marL="0" indent="0">
              <a:buNone/>
            </a:pPr>
            <a:endParaRPr lang="es-ES" sz="1400" dirty="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1094AB75-ECE7-F05E-2396-B79E2A492C27}"/>
              </a:ext>
            </a:extLst>
          </p:cNvPr>
          <p:cNvSpPr>
            <a:spLocks noGrp="1"/>
          </p:cNvSpPr>
          <p:nvPr>
            <p:ph sz="half" idx="2"/>
          </p:nvPr>
        </p:nvSpPr>
        <p:spPr>
          <a:xfrm>
            <a:off x="8180207" y="566982"/>
            <a:ext cx="3740495" cy="4363844"/>
          </a:xfrm>
        </p:spPr>
        <p:txBody>
          <a:bodyPr vert="horz" lIns="91440" tIns="45720" rIns="91440" bIns="45720" rtlCol="0" anchor="t">
            <a:noAutofit/>
          </a:bodyPr>
          <a:lstStyle/>
          <a:p>
            <a:pPr marL="0" indent="0">
              <a:buNone/>
            </a:pPr>
            <a:endParaRPr lang="en-US" sz="1400" dirty="0">
              <a:latin typeface="Times New Roman"/>
              <a:cs typeface="Times New Roman"/>
            </a:endParaRPr>
          </a:p>
          <a:p>
            <a:r>
              <a:rPr lang="en-US" sz="1400" dirty="0">
                <a:latin typeface="Times New Roman"/>
                <a:cs typeface="Times New Roman"/>
              </a:rPr>
              <a:t>Memoria </a:t>
            </a:r>
            <a:r>
              <a:rPr lang="en-US" sz="1400" err="1">
                <a:latin typeface="Times New Roman"/>
                <a:cs typeface="Times New Roman"/>
              </a:rPr>
              <a:t>Dinámica</a:t>
            </a:r>
            <a:r>
              <a:rPr lang="en-US" sz="1400" dirty="0">
                <a:latin typeface="Times New Roman"/>
                <a:cs typeface="Times New Roman"/>
              </a:rPr>
              <a:t> - Dynamic Memory</a:t>
            </a:r>
            <a:endParaRPr lang="es-ES" sz="1400" dirty="0"/>
          </a:p>
          <a:p>
            <a:r>
              <a:rPr lang="en-US" sz="1400" dirty="0">
                <a:latin typeface="Times New Roman"/>
                <a:cs typeface="Times New Roman"/>
              </a:rPr>
              <a:t>Memoria </a:t>
            </a:r>
            <a:r>
              <a:rPr lang="en-US" sz="1400" dirty="0" err="1">
                <a:latin typeface="Times New Roman"/>
                <a:cs typeface="Times New Roman"/>
              </a:rPr>
              <a:t>Estática</a:t>
            </a:r>
            <a:r>
              <a:rPr lang="en-US" sz="1400" dirty="0">
                <a:latin typeface="Times New Roman"/>
                <a:cs typeface="Times New Roman"/>
              </a:rPr>
              <a:t> - Static Memory</a:t>
            </a:r>
            <a:endParaRPr lang="es-ES" sz="1400" dirty="0"/>
          </a:p>
          <a:p>
            <a:r>
              <a:rPr lang="en-US" sz="1400" dirty="0">
                <a:latin typeface="Times New Roman"/>
                <a:cs typeface="Times New Roman"/>
              </a:rPr>
              <a:t>Memoria de </a:t>
            </a:r>
            <a:r>
              <a:rPr lang="en-US" sz="1400" dirty="0" err="1">
                <a:latin typeface="Times New Roman"/>
                <a:cs typeface="Times New Roman"/>
              </a:rPr>
              <a:t>Acceso</a:t>
            </a:r>
            <a:r>
              <a:rPr lang="en-US" sz="1400" dirty="0">
                <a:latin typeface="Times New Roman"/>
                <a:cs typeface="Times New Roman"/>
              </a:rPr>
              <a:t> </a:t>
            </a:r>
            <a:r>
              <a:rPr lang="en-US" sz="1400" dirty="0" err="1">
                <a:latin typeface="Times New Roman"/>
                <a:cs typeface="Times New Roman"/>
              </a:rPr>
              <a:t>Aleatorio</a:t>
            </a:r>
            <a:r>
              <a:rPr lang="en-US" sz="1400" dirty="0">
                <a:latin typeface="Times New Roman"/>
                <a:cs typeface="Times New Roman"/>
              </a:rPr>
              <a:t> </a:t>
            </a:r>
            <a:r>
              <a:rPr lang="en-US" sz="1400" dirty="0" err="1">
                <a:latin typeface="Times New Roman"/>
                <a:cs typeface="Times New Roman"/>
              </a:rPr>
              <a:t>Dinámico</a:t>
            </a:r>
            <a:r>
              <a:rPr lang="en-US" sz="1400" dirty="0">
                <a:latin typeface="Times New Roman"/>
                <a:cs typeface="Times New Roman"/>
              </a:rPr>
              <a:t> (DRAM) - Dynamic Random-Access Memory (DRAM)</a:t>
            </a:r>
            <a:endParaRPr lang="es-ES" sz="1400" dirty="0"/>
          </a:p>
          <a:p>
            <a:r>
              <a:rPr lang="en-US" sz="1400" dirty="0">
                <a:latin typeface="Times New Roman"/>
                <a:cs typeface="Times New Roman"/>
              </a:rPr>
              <a:t>Memoria de </a:t>
            </a:r>
            <a:r>
              <a:rPr lang="en-US" sz="1400" dirty="0" err="1">
                <a:latin typeface="Times New Roman"/>
                <a:cs typeface="Times New Roman"/>
              </a:rPr>
              <a:t>Acceso</a:t>
            </a:r>
            <a:r>
              <a:rPr lang="en-US" sz="1400" dirty="0">
                <a:latin typeface="Times New Roman"/>
                <a:cs typeface="Times New Roman"/>
              </a:rPr>
              <a:t> </a:t>
            </a:r>
            <a:r>
              <a:rPr lang="en-US" sz="1400" dirty="0" err="1">
                <a:latin typeface="Times New Roman"/>
                <a:cs typeface="Times New Roman"/>
              </a:rPr>
              <a:t>Aleatorio</a:t>
            </a:r>
            <a:r>
              <a:rPr lang="en-US" sz="1400" dirty="0">
                <a:latin typeface="Times New Roman"/>
                <a:cs typeface="Times New Roman"/>
              </a:rPr>
              <a:t> </a:t>
            </a:r>
            <a:r>
              <a:rPr lang="en-US" sz="1400" dirty="0" err="1">
                <a:latin typeface="Times New Roman"/>
                <a:cs typeface="Times New Roman"/>
              </a:rPr>
              <a:t>Estático</a:t>
            </a:r>
            <a:r>
              <a:rPr lang="en-US" sz="1400" dirty="0">
                <a:latin typeface="Times New Roman"/>
                <a:cs typeface="Times New Roman"/>
              </a:rPr>
              <a:t> (SRAM) - Static Random-Access Memory (SRAM)</a:t>
            </a:r>
            <a:endParaRPr lang="es-ES" sz="1400" dirty="0"/>
          </a:p>
          <a:p>
            <a:r>
              <a:rPr lang="en-US" sz="1400" dirty="0">
                <a:latin typeface="Times New Roman"/>
                <a:cs typeface="Times New Roman"/>
              </a:rPr>
              <a:t>Memoria de Solo Lectura Programable (PROM) - Programmable Read-Only Memory (PROM)</a:t>
            </a:r>
            <a:endParaRPr lang="es-ES" sz="1400" dirty="0"/>
          </a:p>
          <a:p>
            <a:r>
              <a:rPr lang="en-US" sz="1400" dirty="0">
                <a:latin typeface="Times New Roman"/>
                <a:cs typeface="Times New Roman"/>
              </a:rPr>
              <a:t>Memoria de Solo Lectura Programable y </a:t>
            </a:r>
            <a:r>
              <a:rPr lang="en-US" sz="1400" dirty="0" err="1">
                <a:latin typeface="Times New Roman"/>
                <a:cs typeface="Times New Roman"/>
              </a:rPr>
              <a:t>Borrable</a:t>
            </a:r>
            <a:r>
              <a:rPr lang="en-US" sz="1400" dirty="0">
                <a:latin typeface="Times New Roman"/>
                <a:cs typeface="Times New Roman"/>
              </a:rPr>
              <a:t> (EPROM) - Erasable Programmable Read-Only Memory (EPROM)</a:t>
            </a:r>
            <a:endParaRPr lang="es-ES" sz="1400" dirty="0"/>
          </a:p>
          <a:p>
            <a:r>
              <a:rPr lang="en-US" sz="1400" dirty="0">
                <a:latin typeface="Times New Roman"/>
                <a:cs typeface="Times New Roman"/>
              </a:rPr>
              <a:t>Memoria de Solo Lectura Programable y </a:t>
            </a:r>
            <a:r>
              <a:rPr lang="en-US" sz="1400" dirty="0" err="1">
                <a:latin typeface="Times New Roman"/>
                <a:cs typeface="Times New Roman"/>
              </a:rPr>
              <a:t>Borrable</a:t>
            </a:r>
            <a:r>
              <a:rPr lang="en-US" sz="1400" dirty="0">
                <a:latin typeface="Times New Roman"/>
                <a:cs typeface="Times New Roman"/>
              </a:rPr>
              <a:t> </a:t>
            </a:r>
            <a:r>
              <a:rPr lang="en-US" sz="1400" dirty="0" err="1">
                <a:latin typeface="Times New Roman"/>
                <a:cs typeface="Times New Roman"/>
              </a:rPr>
              <a:t>Eléctricamente</a:t>
            </a:r>
            <a:r>
              <a:rPr lang="en-US" sz="1400" dirty="0">
                <a:latin typeface="Times New Roman"/>
                <a:cs typeface="Times New Roman"/>
              </a:rPr>
              <a:t> (EEPROM) - Electrically Erasable Programmable Read-Only Memory (EEPROM)</a:t>
            </a:r>
            <a:endParaRPr lang="es-ES" sz="1400" dirty="0"/>
          </a:p>
          <a:p>
            <a:r>
              <a:rPr lang="en-US" sz="1400" dirty="0">
                <a:latin typeface="Times New Roman"/>
                <a:cs typeface="Times New Roman"/>
              </a:rPr>
              <a:t>Memoria de </a:t>
            </a:r>
            <a:r>
              <a:rPr lang="en-US" sz="1400" dirty="0" err="1">
                <a:latin typeface="Times New Roman"/>
                <a:cs typeface="Times New Roman"/>
              </a:rPr>
              <a:t>Acceso</a:t>
            </a:r>
            <a:r>
              <a:rPr lang="en-US" sz="1400" dirty="0">
                <a:latin typeface="Times New Roman"/>
                <a:cs typeface="Times New Roman"/>
              </a:rPr>
              <a:t> </a:t>
            </a:r>
            <a:r>
              <a:rPr lang="en-US" sz="1400" dirty="0" err="1">
                <a:latin typeface="Times New Roman"/>
                <a:cs typeface="Times New Roman"/>
              </a:rPr>
              <a:t>Aleatorio</a:t>
            </a:r>
            <a:r>
              <a:rPr lang="en-US" sz="1400" dirty="0">
                <a:latin typeface="Times New Roman"/>
                <a:cs typeface="Times New Roman"/>
              </a:rPr>
              <a:t> </a:t>
            </a:r>
            <a:r>
              <a:rPr lang="en-US" sz="1400" dirty="0" err="1">
                <a:latin typeface="Times New Roman"/>
                <a:cs typeface="Times New Roman"/>
              </a:rPr>
              <a:t>Síncrono</a:t>
            </a:r>
            <a:r>
              <a:rPr lang="en-US" sz="1400" dirty="0">
                <a:latin typeface="Times New Roman"/>
                <a:cs typeface="Times New Roman"/>
              </a:rPr>
              <a:t> (SDRAM) - Synchronous Dynamic Random-Access Memory (SDRAM)</a:t>
            </a:r>
            <a:endParaRPr lang="es-ES" sz="1400" dirty="0"/>
          </a:p>
          <a:p>
            <a:endParaRPr lang="es-ES" sz="1000"/>
          </a:p>
        </p:txBody>
      </p:sp>
    </p:spTree>
    <p:extLst>
      <p:ext uri="{BB962C8B-B14F-4D97-AF65-F5344CB8AC3E}">
        <p14:creationId xmlns:p14="http://schemas.microsoft.com/office/powerpoint/2010/main" val="1511657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9820C32-344F-2A78-C837-C5B892F37855}"/>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3600" kern="1200">
                <a:solidFill>
                  <a:schemeClr val="tx2"/>
                </a:solidFill>
                <a:latin typeface="+mj-lt"/>
                <a:ea typeface="+mj-ea"/>
                <a:cs typeface="+mj-cs"/>
              </a:rPr>
              <a:t>Conclusion</a:t>
            </a:r>
          </a:p>
        </p:txBody>
      </p:sp>
      <p:pic>
        <p:nvPicPr>
          <p:cNvPr id="7" name="Graphic 6" descr="Procesador">
            <a:extLst>
              <a:ext uri="{FF2B5EF4-FFF2-40B4-BE49-F238E27FC236}">
                <a16:creationId xmlns:a16="http://schemas.microsoft.com/office/drawing/2014/main" id="{E6316415-4BF9-85BB-C26C-9DFDADA9E4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Marcador de contenido 2">
            <a:extLst>
              <a:ext uri="{FF2B5EF4-FFF2-40B4-BE49-F238E27FC236}">
                <a16:creationId xmlns:a16="http://schemas.microsoft.com/office/drawing/2014/main" id="{B5391B0A-6D3C-3D61-2C59-EF25C5B6B4CF}"/>
              </a:ext>
            </a:extLst>
          </p:cNvPr>
          <p:cNvSpPr>
            <a:spLocks noGrp="1"/>
          </p:cNvSpPr>
          <p:nvPr>
            <p:ph sz="half" idx="1"/>
          </p:nvPr>
        </p:nvSpPr>
        <p:spPr>
          <a:xfrm>
            <a:off x="6090574" y="2421682"/>
            <a:ext cx="4977578" cy="3639289"/>
          </a:xfrm>
        </p:spPr>
        <p:txBody>
          <a:bodyPr vert="horz" lIns="91440" tIns="45720" rIns="91440" bIns="45720" rtlCol="0" anchor="ctr">
            <a:normAutofit/>
          </a:bodyPr>
          <a:lstStyle/>
          <a:p>
            <a:pPr marL="0"/>
            <a:r>
              <a:rPr lang="en-US" sz="1800">
                <a:solidFill>
                  <a:schemeClr val="tx2"/>
                </a:solidFill>
              </a:rPr>
              <a:t>This work helped me to learn different parts of memory system, such as main memory, cache memory etc. As well I improved my knowledge of English because of searching information on English sources.  </a:t>
            </a:r>
          </a:p>
          <a:p>
            <a:endParaRPr lang="en-US"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2941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F1CC82-61C6-29B8-FE79-67525D47E272}"/>
              </a:ext>
            </a:extLst>
          </p:cNvPr>
          <p:cNvSpPr>
            <a:spLocks noGrp="1"/>
          </p:cNvSpPr>
          <p:nvPr>
            <p:ph type="title"/>
          </p:nvPr>
        </p:nvSpPr>
        <p:spPr>
          <a:xfrm>
            <a:off x="5868557" y="1138036"/>
            <a:ext cx="5444382" cy="1402470"/>
          </a:xfrm>
        </p:spPr>
        <p:txBody>
          <a:bodyPr anchor="t">
            <a:normAutofit/>
          </a:bodyPr>
          <a:lstStyle/>
          <a:p>
            <a:r>
              <a:rPr lang="en-US" sz="3200" b="1">
                <a:latin typeface="Times New Roman"/>
                <a:cs typeface="Times New Roman"/>
              </a:rPr>
              <a:t>Bibliography.</a:t>
            </a:r>
            <a:endParaRPr lang="es-ES" sz="3200"/>
          </a:p>
          <a:p>
            <a:endParaRPr lang="es-ES" sz="3200"/>
          </a:p>
        </p:txBody>
      </p:sp>
      <p:pic>
        <p:nvPicPr>
          <p:cNvPr id="5" name="Picture 4" descr="Glowing circuit board">
            <a:extLst>
              <a:ext uri="{FF2B5EF4-FFF2-40B4-BE49-F238E27FC236}">
                <a16:creationId xmlns:a16="http://schemas.microsoft.com/office/drawing/2014/main" id="{E6C7D5F8-AA96-166F-5685-BC31CD93F0EA}"/>
              </a:ext>
            </a:extLst>
          </p:cNvPr>
          <p:cNvPicPr>
            <a:picLocks noChangeAspect="1"/>
          </p:cNvPicPr>
          <p:nvPr/>
        </p:nvPicPr>
        <p:blipFill>
          <a:blip r:embed="rId2"/>
          <a:srcRect l="40610" r="9326" b="-3"/>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0F94057-7938-D078-00EC-3E4677BBF60C}"/>
              </a:ext>
            </a:extLst>
          </p:cNvPr>
          <p:cNvSpPr>
            <a:spLocks noGrp="1"/>
          </p:cNvSpPr>
          <p:nvPr>
            <p:ph idx="1"/>
          </p:nvPr>
        </p:nvSpPr>
        <p:spPr>
          <a:xfrm>
            <a:off x="5868557" y="2551176"/>
            <a:ext cx="5444382" cy="3591207"/>
          </a:xfrm>
        </p:spPr>
        <p:txBody>
          <a:bodyPr vert="horz" lIns="91440" tIns="45720" rIns="91440" bIns="45720" rtlCol="0">
            <a:normAutofit/>
          </a:bodyPr>
          <a:lstStyle/>
          <a:p>
            <a:pPr>
              <a:buNone/>
            </a:pPr>
            <a:r>
              <a:rPr lang="en-US" sz="2000">
                <a:latin typeface="Times New Roman"/>
                <a:cs typeface="Times New Roman"/>
                <a:hlinkClick r:id="rId3"/>
              </a:rPr>
              <a:t>Computer memory | Types, Capacity &amp; Speed | Britannica</a:t>
            </a:r>
            <a:endParaRPr lang="es-ES" sz="2000"/>
          </a:p>
          <a:p>
            <a:pPr>
              <a:buNone/>
            </a:pPr>
            <a:r>
              <a:rPr lang="en-US" sz="2000">
                <a:latin typeface="Times New Roman"/>
                <a:cs typeface="Times New Roman"/>
                <a:hlinkClick r:id="rId4"/>
              </a:rPr>
              <a:t>A History of Hard Drives (backblaze.com)</a:t>
            </a:r>
            <a:endParaRPr lang="es-ES" sz="2000"/>
          </a:p>
          <a:p>
            <a:pPr>
              <a:buNone/>
            </a:pPr>
            <a:r>
              <a:rPr lang="en-US" sz="2000">
                <a:latin typeface="Times New Roman"/>
                <a:cs typeface="Times New Roman"/>
                <a:hlinkClick r:id="rId5"/>
              </a:rPr>
              <a:t>The best RAM 2024: top memory for your PC | TechRadar</a:t>
            </a:r>
            <a:endParaRPr lang="es-ES" sz="2000"/>
          </a:p>
          <a:p>
            <a:pPr>
              <a:buNone/>
            </a:pPr>
            <a:r>
              <a:rPr lang="en-US" sz="2000">
                <a:latin typeface="Times New Roman"/>
                <a:cs typeface="Times New Roman"/>
                <a:hlinkClick r:id="rId6"/>
              </a:rPr>
              <a:t>Búsqueda Microsoft Copilot: complemento de IA para el día a día</a:t>
            </a:r>
            <a:endParaRPr lang="es-ES" sz="2000"/>
          </a:p>
          <a:p>
            <a:pPr>
              <a:buNone/>
            </a:pPr>
            <a:r>
              <a:rPr lang="en-US" sz="2000">
                <a:latin typeface="Times New Roman"/>
                <a:cs typeface="Times New Roman"/>
                <a:hlinkClick r:id="rId7"/>
              </a:rPr>
              <a:t>Wikipedia, the free encyclopedia</a:t>
            </a:r>
            <a:endParaRPr lang="es-ES" sz="2000"/>
          </a:p>
          <a:p>
            <a:pPr>
              <a:buNone/>
            </a:pPr>
            <a:endParaRPr lang="es-ES" sz="2000"/>
          </a:p>
          <a:p>
            <a:pPr marL="0" indent="0">
              <a:buNone/>
            </a:pPr>
            <a:endParaRPr lang="es-ES" sz="2000"/>
          </a:p>
        </p:txBody>
      </p:sp>
    </p:spTree>
    <p:extLst>
      <p:ext uri="{BB962C8B-B14F-4D97-AF65-F5344CB8AC3E}">
        <p14:creationId xmlns:p14="http://schemas.microsoft.com/office/powerpoint/2010/main" val="1340051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9,905 en la categoría «Computer memory power cpu» de fotos e imágenes de  stock libres de regalías | Shutterstock">
            <a:extLst>
              <a:ext uri="{FF2B5EF4-FFF2-40B4-BE49-F238E27FC236}">
                <a16:creationId xmlns:a16="http://schemas.microsoft.com/office/drawing/2014/main" id="{A8874C17-7777-306B-4025-798A9C9EA46A}"/>
              </a:ext>
            </a:extLst>
          </p:cNvPr>
          <p:cNvPicPr>
            <a:picLocks noChangeAspect="1"/>
          </p:cNvPicPr>
          <p:nvPr/>
        </p:nvPicPr>
        <p:blipFill>
          <a:blip r:embed="rId2"/>
          <a:srcRect l="3472" r="8404"/>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72DF88E-F39A-6981-759A-0A909D3AD18D}"/>
              </a:ext>
            </a:extLst>
          </p:cNvPr>
          <p:cNvSpPr>
            <a:spLocks noGrp="1"/>
          </p:cNvSpPr>
          <p:nvPr>
            <p:ph type="title"/>
          </p:nvPr>
        </p:nvSpPr>
        <p:spPr>
          <a:xfrm>
            <a:off x="838200" y="365125"/>
            <a:ext cx="3822189" cy="1899912"/>
          </a:xfrm>
        </p:spPr>
        <p:txBody>
          <a:bodyPr>
            <a:normAutofit/>
          </a:bodyPr>
          <a:lstStyle/>
          <a:p>
            <a:r>
              <a:rPr lang="en-US" sz="4000" b="1">
                <a:latin typeface="Times New Roman"/>
                <a:cs typeface="Times New Roman"/>
              </a:rPr>
              <a:t>Introduction. Memory system.</a:t>
            </a:r>
            <a:endParaRPr lang="es-ES" sz="4000"/>
          </a:p>
          <a:p>
            <a:endParaRPr lang="es-ES" sz="4000"/>
          </a:p>
        </p:txBody>
      </p:sp>
      <p:sp>
        <p:nvSpPr>
          <p:cNvPr id="3" name="Marcador de contenido 2">
            <a:extLst>
              <a:ext uri="{FF2B5EF4-FFF2-40B4-BE49-F238E27FC236}">
                <a16:creationId xmlns:a16="http://schemas.microsoft.com/office/drawing/2014/main" id="{0AEE92CC-4105-F2C1-5BAC-4197FF632362}"/>
              </a:ext>
            </a:extLst>
          </p:cNvPr>
          <p:cNvSpPr>
            <a:spLocks noGrp="1"/>
          </p:cNvSpPr>
          <p:nvPr>
            <p:ph idx="1"/>
          </p:nvPr>
        </p:nvSpPr>
        <p:spPr>
          <a:xfrm>
            <a:off x="838200" y="2434201"/>
            <a:ext cx="3822189" cy="3742762"/>
          </a:xfrm>
        </p:spPr>
        <p:txBody>
          <a:bodyPr vert="horz" lIns="91440" tIns="45720" rIns="91440" bIns="45720" rtlCol="0">
            <a:normAutofit/>
          </a:bodyPr>
          <a:lstStyle/>
          <a:p>
            <a:pPr marL="0" indent="0">
              <a:buNone/>
            </a:pPr>
            <a:r>
              <a:rPr lang="en-US" sz="1900">
                <a:latin typeface="Times New Roman"/>
                <a:cs typeface="Times New Roman"/>
              </a:rPr>
              <a:t>Today we are going to speak about different parts of memory.</a:t>
            </a:r>
            <a:endParaRPr lang="es-ES" sz="1900">
              <a:latin typeface="Aptos" panose="020B0004020202020204"/>
              <a:cs typeface="Times New Roman"/>
            </a:endParaRPr>
          </a:p>
          <a:p>
            <a:pPr marL="0" indent="0">
              <a:buNone/>
            </a:pPr>
            <a:r>
              <a:rPr lang="en-US" sz="1900">
                <a:latin typeface="Times New Roman"/>
                <a:cs typeface="Times New Roman"/>
              </a:rPr>
              <a:t>What is computer memory? Computes memory is a device which stores data or programs. Memory can be temporary or permanent. Computer memory is divided into main memory and auxiliary memory. Main one hold instructions and data when a program is executing, while auxiliary memory holds data and programs not currently is use and provides long-term stotage.</a:t>
            </a:r>
            <a:endParaRPr lang="es-ES" sz="1900"/>
          </a:p>
          <a:p>
            <a:endParaRPr lang="es-ES" sz="1900"/>
          </a:p>
        </p:txBody>
      </p:sp>
    </p:spTree>
    <p:extLst>
      <p:ext uri="{BB962C8B-B14F-4D97-AF65-F5344CB8AC3E}">
        <p14:creationId xmlns:p14="http://schemas.microsoft.com/office/powerpoint/2010/main" val="1964019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7E8747-3202-6F2E-DDE3-FC41D1A5C183}"/>
              </a:ext>
            </a:extLst>
          </p:cNvPr>
          <p:cNvSpPr>
            <a:spLocks noGrp="1"/>
          </p:cNvSpPr>
          <p:nvPr>
            <p:ph type="title"/>
          </p:nvPr>
        </p:nvSpPr>
        <p:spPr>
          <a:xfrm>
            <a:off x="6417733" y="490537"/>
            <a:ext cx="5291663" cy="1628775"/>
          </a:xfrm>
        </p:spPr>
        <p:txBody>
          <a:bodyPr anchor="b">
            <a:normAutofit/>
          </a:bodyPr>
          <a:lstStyle/>
          <a:p>
            <a:r>
              <a:rPr lang="en-US" sz="4000" b="1">
                <a:latin typeface="Times New Roman"/>
                <a:cs typeface="Times New Roman"/>
              </a:rPr>
              <a:t>Evolution in memory systems.</a:t>
            </a:r>
            <a:endParaRPr lang="es-ES" sz="4000"/>
          </a:p>
        </p:txBody>
      </p:sp>
      <p:pic>
        <p:nvPicPr>
          <p:cNvPr id="4" name="Imagen 3" descr="9 Types of Computer Memory Defined">
            <a:extLst>
              <a:ext uri="{FF2B5EF4-FFF2-40B4-BE49-F238E27FC236}">
                <a16:creationId xmlns:a16="http://schemas.microsoft.com/office/drawing/2014/main" id="{23BD2D66-1ABB-0D67-D65D-60514C72D8A8}"/>
              </a:ext>
            </a:extLst>
          </p:cNvPr>
          <p:cNvPicPr>
            <a:picLocks noChangeAspect="1"/>
          </p:cNvPicPr>
          <p:nvPr/>
        </p:nvPicPr>
        <p:blipFill>
          <a:blip r:embed="rId2"/>
          <a:srcRect l="23509" r="19391"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Marcador de contenido 2">
            <a:extLst>
              <a:ext uri="{FF2B5EF4-FFF2-40B4-BE49-F238E27FC236}">
                <a16:creationId xmlns:a16="http://schemas.microsoft.com/office/drawing/2014/main" id="{315ED1EA-354E-9C56-9DCA-62C11D9FFA77}"/>
              </a:ext>
            </a:extLst>
          </p:cNvPr>
          <p:cNvSpPr>
            <a:spLocks noGrp="1"/>
          </p:cNvSpPr>
          <p:nvPr>
            <p:ph idx="1"/>
          </p:nvPr>
        </p:nvSpPr>
        <p:spPr>
          <a:xfrm>
            <a:off x="6417734" y="2614612"/>
            <a:ext cx="5291663" cy="3752849"/>
          </a:xfrm>
        </p:spPr>
        <p:txBody>
          <a:bodyPr vert="horz" lIns="91440" tIns="45720" rIns="91440" bIns="45720" rtlCol="0" anchor="t">
            <a:noAutofit/>
          </a:bodyPr>
          <a:lstStyle/>
          <a:p>
            <a:pPr marL="0" indent="0">
              <a:buNone/>
            </a:pPr>
            <a:r>
              <a:rPr lang="en-US" sz="1400" dirty="0">
                <a:latin typeface="Times New Roman"/>
                <a:cs typeface="Times New Roman"/>
              </a:rPr>
              <a:t>The memory system memory has undergone an incredible revolution. For example, we see how slow HDD disks became into fast and beautiful SSD.</a:t>
            </a:r>
            <a:endParaRPr lang="es-ES" sz="1400" dirty="0"/>
          </a:p>
          <a:p>
            <a:r>
              <a:rPr lang="en-US" sz="1400" b="1" dirty="0">
                <a:latin typeface="Times New Roman"/>
                <a:cs typeface="Times New Roman"/>
              </a:rPr>
              <a:t>1956</a:t>
            </a:r>
            <a:r>
              <a:rPr lang="en-US" sz="1400" dirty="0">
                <a:latin typeface="Times New Roman"/>
                <a:cs typeface="Times New Roman"/>
              </a:rPr>
              <a:t>: IBM introduced the first Hard Disk Drive (HDD), the IBM 305 RAMAC. It used magnetic disks to store data and had a storage capacity of 5MB, which was revolutionary at the time.</a:t>
            </a:r>
            <a:endParaRPr lang="es-ES" sz="1400" dirty="0"/>
          </a:p>
          <a:p>
            <a:r>
              <a:rPr lang="en-US" sz="1400" b="1" dirty="0">
                <a:latin typeface="Times New Roman"/>
                <a:cs typeface="Times New Roman"/>
              </a:rPr>
              <a:t>1970s</a:t>
            </a:r>
            <a:r>
              <a:rPr lang="en-US" sz="1400" dirty="0">
                <a:latin typeface="Times New Roman"/>
                <a:cs typeface="Times New Roman"/>
              </a:rPr>
              <a:t>: Early forms of Solid-State Drives (SSDs) began to appear, primarily for military and industrial applications. These early SSDs used semiconductor memory arrays, which were very expensive and had limited storage capacity.</a:t>
            </a:r>
            <a:endParaRPr lang="es-ES" sz="1400" dirty="0"/>
          </a:p>
          <a:p>
            <a:r>
              <a:rPr lang="en-US" sz="1400" b="1" dirty="0">
                <a:latin typeface="Times New Roman"/>
                <a:cs typeface="Times New Roman"/>
              </a:rPr>
              <a:t>1980s</a:t>
            </a:r>
            <a:r>
              <a:rPr lang="en-US" sz="1400" dirty="0">
                <a:latin typeface="Times New Roman"/>
                <a:cs typeface="Times New Roman"/>
              </a:rPr>
              <a:t>: SSD technology continued to develop, but high costs and limited capacity restricted their use to niche markets. Companies like StorageTek and Sharp developed SSDs for specific high-performance applications.</a:t>
            </a:r>
            <a:endParaRPr lang="es-ES" sz="1400" dirty="0"/>
          </a:p>
          <a:p>
            <a:r>
              <a:rPr lang="en-US" sz="1400" b="1" dirty="0">
                <a:latin typeface="Times New Roman"/>
                <a:cs typeface="Times New Roman"/>
              </a:rPr>
              <a:t>1991</a:t>
            </a:r>
            <a:r>
              <a:rPr lang="en-US" sz="1400" dirty="0">
                <a:latin typeface="Times New Roman"/>
                <a:cs typeface="Times New Roman"/>
              </a:rPr>
              <a:t>: SanDisk created a 20MB SSD for IBM, marking one of the first consumer-oriented SSDs. This was a significant step towards making SSD technology more accessible to the general public.</a:t>
            </a:r>
            <a:endParaRPr lang="es-ES" sz="1400" dirty="0"/>
          </a:p>
          <a:p>
            <a:endParaRPr lang="es-ES" sz="1300"/>
          </a:p>
        </p:txBody>
      </p:sp>
    </p:spTree>
    <p:extLst>
      <p:ext uri="{BB962C8B-B14F-4D97-AF65-F5344CB8AC3E}">
        <p14:creationId xmlns:p14="http://schemas.microsoft.com/office/powerpoint/2010/main" val="3187367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165DAFF-023D-C413-607A-CA9F9641B20C}"/>
              </a:ext>
            </a:extLst>
          </p:cNvPr>
          <p:cNvSpPr>
            <a:spLocks noGrp="1"/>
          </p:cNvSpPr>
          <p:nvPr>
            <p:ph type="title"/>
          </p:nvPr>
        </p:nvSpPr>
        <p:spPr>
          <a:xfrm>
            <a:off x="1137035" y="609600"/>
            <a:ext cx="3595678" cy="1330839"/>
          </a:xfrm>
        </p:spPr>
        <p:txBody>
          <a:bodyPr>
            <a:normAutofit/>
          </a:bodyPr>
          <a:lstStyle/>
          <a:p>
            <a:r>
              <a:rPr lang="en-US" sz="3400" b="1" dirty="0">
                <a:latin typeface="Times New Roman"/>
                <a:cs typeface="Times New Roman"/>
              </a:rPr>
              <a:t>Evolution in memory systems.</a:t>
            </a:r>
            <a:endParaRPr lang="es-ES" sz="3400" dirty="0"/>
          </a:p>
        </p:txBody>
      </p:sp>
      <p:sp>
        <p:nvSpPr>
          <p:cNvPr id="3" name="Marcador de contenido 2">
            <a:extLst>
              <a:ext uri="{FF2B5EF4-FFF2-40B4-BE49-F238E27FC236}">
                <a16:creationId xmlns:a16="http://schemas.microsoft.com/office/drawing/2014/main" id="{FAEA22E9-DDB7-A714-2AC7-37DDEFF1E9F5}"/>
              </a:ext>
            </a:extLst>
          </p:cNvPr>
          <p:cNvSpPr>
            <a:spLocks noGrp="1"/>
          </p:cNvSpPr>
          <p:nvPr>
            <p:ph idx="1"/>
          </p:nvPr>
        </p:nvSpPr>
        <p:spPr>
          <a:xfrm>
            <a:off x="103637" y="2194102"/>
            <a:ext cx="4839316" cy="3908586"/>
          </a:xfrm>
        </p:spPr>
        <p:txBody>
          <a:bodyPr vert="horz" lIns="91440" tIns="45720" rIns="91440" bIns="45720" rtlCol="0" anchor="t">
            <a:noAutofit/>
          </a:bodyPr>
          <a:lstStyle/>
          <a:p>
            <a:r>
              <a:rPr lang="en-US" sz="1400" b="1" dirty="0">
                <a:latin typeface="Times New Roman"/>
                <a:cs typeface="Times New Roman"/>
              </a:rPr>
              <a:t>2000s</a:t>
            </a:r>
            <a:r>
              <a:rPr lang="en-US" sz="1400" dirty="0">
                <a:latin typeface="Times New Roman"/>
                <a:cs typeface="Times New Roman"/>
              </a:rPr>
              <a:t>: Advancements in flash memory technology made SSDs more viable for consumer use. SSDs began to be used in laptops and other consumer electronics. Notable products included the Samsung SSDs and the introduction of the SATA interface, which improved compatibility and performance.</a:t>
            </a:r>
            <a:endParaRPr lang="es-ES" sz="1400"/>
          </a:p>
          <a:p>
            <a:r>
              <a:rPr lang="en-US" sz="1400" b="1" dirty="0">
                <a:latin typeface="Times New Roman"/>
                <a:cs typeface="Times New Roman"/>
              </a:rPr>
              <a:t>2008</a:t>
            </a:r>
            <a:r>
              <a:rPr lang="en-US" sz="1400" dirty="0">
                <a:latin typeface="Times New Roman"/>
                <a:cs typeface="Times New Roman"/>
              </a:rPr>
              <a:t>: Intel released its X25-M SSD, which significantly improved performance and reliability. This helped to popularize SSDs in the consumer market, offering faster read/write speeds and better durability compared to HDDs.</a:t>
            </a:r>
            <a:endParaRPr lang="es-ES" sz="1400"/>
          </a:p>
          <a:p>
            <a:r>
              <a:rPr lang="en-US" sz="1400" b="1" dirty="0">
                <a:latin typeface="Times New Roman"/>
                <a:cs typeface="Times New Roman"/>
              </a:rPr>
              <a:t>2010s</a:t>
            </a:r>
            <a:r>
              <a:rPr lang="en-US" sz="1400" dirty="0">
                <a:latin typeface="Times New Roman"/>
                <a:cs typeface="Times New Roman"/>
              </a:rPr>
              <a:t>: SSDs became more affordable and started to replace HDDs in many applications. The introduction of </a:t>
            </a:r>
            <a:r>
              <a:rPr lang="en-US" sz="1400" err="1">
                <a:latin typeface="Times New Roman"/>
                <a:cs typeface="Times New Roman"/>
              </a:rPr>
              <a:t>NVMe</a:t>
            </a:r>
            <a:r>
              <a:rPr lang="en-US" sz="1400" dirty="0">
                <a:latin typeface="Times New Roman"/>
                <a:cs typeface="Times New Roman"/>
              </a:rPr>
              <a:t> (Non-Volatile Memory Express) technology further enhanced SSD performance by reducing latency and increasing data transfer speeds. Companies like Samsung, Crucial, and Western Digital became major players in the SSD market.</a:t>
            </a:r>
            <a:endParaRPr lang="es-ES" sz="1400"/>
          </a:p>
          <a:p>
            <a:r>
              <a:rPr lang="en-US" sz="1400" b="1" dirty="0">
                <a:latin typeface="Times New Roman"/>
                <a:cs typeface="Times New Roman"/>
              </a:rPr>
              <a:t>2020s</a:t>
            </a:r>
            <a:r>
              <a:rPr lang="en-US" sz="1400" dirty="0">
                <a:latin typeface="Times New Roman"/>
                <a:cs typeface="Times New Roman"/>
              </a:rPr>
              <a:t>: SSDs have become the standard for high-performance storage in both consumer and enterprise markets. Capacities and speeds continue to increase, with SSDs now offering terabytes of storage and extremely fast data transfer rates. Innovations like 3D NAND technology and PCIe 4.0 interfaces have further pushed the boundaries of SSD performance.</a:t>
            </a:r>
            <a:endParaRPr lang="es-ES" sz="1400" dirty="0"/>
          </a:p>
          <a:p>
            <a:endParaRPr lang="es-ES" sz="1000"/>
          </a:p>
        </p:txBody>
      </p:sp>
      <p:pic>
        <p:nvPicPr>
          <p:cNvPr id="5" name="Picture 4" descr="Glowing circuit board">
            <a:extLst>
              <a:ext uri="{FF2B5EF4-FFF2-40B4-BE49-F238E27FC236}">
                <a16:creationId xmlns:a16="http://schemas.microsoft.com/office/drawing/2014/main" id="{F5CB9882-7389-FA48-6977-D8296BA0EA7F}"/>
              </a:ext>
            </a:extLst>
          </p:cNvPr>
          <p:cNvPicPr>
            <a:picLocks noChangeAspect="1"/>
          </p:cNvPicPr>
          <p:nvPr/>
        </p:nvPicPr>
        <p:blipFill>
          <a:blip r:embed="rId2"/>
          <a:srcRect l="24795" r="4699" b="-2"/>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3505166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Formas de liberar RAM en tu dispositivo Windows o Mac">
            <a:extLst>
              <a:ext uri="{FF2B5EF4-FFF2-40B4-BE49-F238E27FC236}">
                <a16:creationId xmlns:a16="http://schemas.microsoft.com/office/drawing/2014/main" id="{66E406E8-1879-C109-3DB8-856906CBE82C}"/>
              </a:ext>
            </a:extLst>
          </p:cNvPr>
          <p:cNvPicPr>
            <a:picLocks noChangeAspect="1"/>
          </p:cNvPicPr>
          <p:nvPr/>
        </p:nvPicPr>
        <p:blipFill>
          <a:blip r:embed="rId2">
            <a:alphaModFix amt="60000"/>
          </a:blip>
          <a:srcRect t="2271"/>
          <a:stretch/>
        </p:blipFill>
        <p:spPr>
          <a:xfrm>
            <a:off x="180975" y="182880"/>
            <a:ext cx="11823637" cy="6499784"/>
          </a:xfrm>
          <a:prstGeom prst="rect">
            <a:avLst/>
          </a:prstGeom>
        </p:spPr>
      </p:pic>
      <p:sp>
        <p:nvSpPr>
          <p:cNvPr id="2" name="Título 1">
            <a:extLst>
              <a:ext uri="{FF2B5EF4-FFF2-40B4-BE49-F238E27FC236}">
                <a16:creationId xmlns:a16="http://schemas.microsoft.com/office/drawing/2014/main" id="{7A501A6E-CF64-BAA8-8056-19C193B254B7}"/>
              </a:ext>
            </a:extLst>
          </p:cNvPr>
          <p:cNvSpPr>
            <a:spLocks noGrp="1"/>
          </p:cNvSpPr>
          <p:nvPr>
            <p:ph type="title"/>
          </p:nvPr>
        </p:nvSpPr>
        <p:spPr>
          <a:xfrm>
            <a:off x="838200" y="525195"/>
            <a:ext cx="10165218" cy="2806506"/>
          </a:xfrm>
        </p:spPr>
        <p:txBody>
          <a:bodyPr anchor="b">
            <a:normAutofit/>
          </a:bodyPr>
          <a:lstStyle/>
          <a:p>
            <a:r>
              <a:rPr lang="en-US" sz="4000" b="1">
                <a:solidFill>
                  <a:srgbClr val="FFFFFF"/>
                </a:solidFill>
                <a:latin typeface="Times New Roman"/>
                <a:cs typeface="Times New Roman"/>
              </a:rPr>
              <a:t>RAM memory. Types. Features. Prices.</a:t>
            </a:r>
            <a:endParaRPr lang="es-ES" sz="4000">
              <a:solidFill>
                <a:srgbClr val="FFFFFF"/>
              </a:solidFill>
            </a:endParaRPr>
          </a:p>
          <a:p>
            <a:endParaRPr lang="es-ES" sz="4000">
              <a:solidFill>
                <a:srgbClr val="FFFFFF"/>
              </a:solidFill>
            </a:endParaRPr>
          </a:p>
        </p:txBody>
      </p:sp>
      <p:sp>
        <p:nvSpPr>
          <p:cNvPr id="3" name="Marcador de contenido 2">
            <a:extLst>
              <a:ext uri="{FF2B5EF4-FFF2-40B4-BE49-F238E27FC236}">
                <a16:creationId xmlns:a16="http://schemas.microsoft.com/office/drawing/2014/main" id="{EAB5ED13-0300-9F37-CFDB-A7DC208BF63B}"/>
              </a:ext>
            </a:extLst>
          </p:cNvPr>
          <p:cNvSpPr>
            <a:spLocks noGrp="1"/>
          </p:cNvSpPr>
          <p:nvPr>
            <p:ph idx="1"/>
          </p:nvPr>
        </p:nvSpPr>
        <p:spPr>
          <a:xfrm>
            <a:off x="838200" y="3526300"/>
            <a:ext cx="10165218" cy="2588458"/>
          </a:xfrm>
        </p:spPr>
        <p:txBody>
          <a:bodyPr vert="horz" lIns="91440" tIns="45720" rIns="91440" bIns="45720" rtlCol="0">
            <a:normAutofit/>
          </a:bodyPr>
          <a:lstStyle/>
          <a:p>
            <a:pPr marL="0" indent="0">
              <a:buNone/>
            </a:pPr>
            <a:r>
              <a:rPr lang="en-US" sz="2000">
                <a:solidFill>
                  <a:srgbClr val="FFFFFF"/>
                </a:solidFill>
                <a:latin typeface="Times New Roman"/>
                <a:cs typeface="Times New Roman"/>
              </a:rPr>
              <a:t>RAM (Random-Access Memory) is a form of electronic computer memory that can be read and changes in any order, typically used to store working data and machine code. RAM has different forms, each with its own set features, speed, and cost. Now we are going to discuss all of them.</a:t>
            </a:r>
            <a:endParaRPr lang="es-ES" sz="2000">
              <a:solidFill>
                <a:srgbClr val="FFFFFF"/>
              </a:solidFill>
            </a:endParaRPr>
          </a:p>
          <a:p>
            <a:endParaRPr lang="es-ES" sz="2000">
              <a:solidFill>
                <a:srgbClr val="FFFFFF"/>
              </a:solidFill>
            </a:endParaRPr>
          </a:p>
        </p:txBody>
      </p:sp>
    </p:spTree>
    <p:extLst>
      <p:ext uri="{BB962C8B-B14F-4D97-AF65-F5344CB8AC3E}">
        <p14:creationId xmlns:p14="http://schemas.microsoft.com/office/powerpoint/2010/main" val="3688223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What is the difference between SRAM and DRAM? - VLSI Tech Talk">
            <a:extLst>
              <a:ext uri="{FF2B5EF4-FFF2-40B4-BE49-F238E27FC236}">
                <a16:creationId xmlns:a16="http://schemas.microsoft.com/office/drawing/2014/main" id="{4F5288BA-E873-6245-34BD-935F14609C2F}"/>
              </a:ext>
            </a:extLst>
          </p:cNvPr>
          <p:cNvPicPr>
            <a:picLocks noChangeAspect="1"/>
          </p:cNvPicPr>
          <p:nvPr/>
        </p:nvPicPr>
        <p:blipFill>
          <a:blip r:embed="rId2"/>
          <a:stretch>
            <a:fillRect/>
          </a:stretch>
        </p:blipFill>
        <p:spPr>
          <a:xfrm>
            <a:off x="576244" y="2088471"/>
            <a:ext cx="5628018" cy="2448187"/>
          </a:xfrm>
          <a:prstGeom prst="rect">
            <a:avLst/>
          </a:prstGeom>
        </p:spPr>
      </p:pic>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75E4E10F-E2D8-F23E-A347-C3898828E2F0}"/>
              </a:ext>
            </a:extLst>
          </p:cNvPr>
          <p:cNvSpPr txBox="1"/>
          <p:nvPr/>
        </p:nvSpPr>
        <p:spPr>
          <a:xfrm>
            <a:off x="7239012" y="2031101"/>
            <a:ext cx="4282984"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b="1"/>
              <a:t>Static Random-Access Memory (SRAM)</a:t>
            </a:r>
            <a:r>
              <a:rPr lang="en-US"/>
              <a:t> – is the fastest type of RAM available and is often used as cache memory for CPU. </a:t>
            </a:r>
            <a:br>
              <a:rPr lang="en-US"/>
            </a:br>
            <a:r>
              <a:rPr lang="en-US"/>
              <a:t>Price: 10-20$ per MB.</a:t>
            </a:r>
          </a:p>
          <a:p>
            <a:pPr marL="285750" indent="-228600">
              <a:lnSpc>
                <a:spcPct val="90000"/>
              </a:lnSpc>
              <a:spcAft>
                <a:spcPts val="600"/>
              </a:spcAft>
              <a:buFont typeface="Arial" panose="020B0604020202020204" pitchFamily="34" charset="0"/>
              <a:buChar char="•"/>
            </a:pPr>
            <a:r>
              <a:rPr lang="en-US" b="1"/>
              <a:t>Dynamic Random-Access Memory (DRAM)</a:t>
            </a:r>
            <a:r>
              <a:rPr lang="en-US"/>
              <a:t> - is the most commonly used type of RAM in personal computers. Unlike SRAM, DRAM is less expensive to produce but operates at a slightly slower speed. </a:t>
            </a:r>
            <a:br>
              <a:rPr lang="en-US"/>
            </a:br>
            <a:r>
              <a:rPr lang="en-US"/>
              <a:t>Price: 16 GB DDR4 module can cost between 50$ and 100$.</a:t>
            </a:r>
          </a:p>
          <a:p>
            <a:pPr indent="-228600">
              <a:lnSpc>
                <a:spcPct val="90000"/>
              </a:lnSpc>
              <a:spcAft>
                <a:spcPts val="600"/>
              </a:spcAft>
              <a:buFont typeface="Arial" panose="020B0604020202020204" pitchFamily="34" charset="0"/>
              <a:buChar char="•"/>
            </a:pPr>
            <a:endParaRPr lang="en-US"/>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835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DDR SDRAM – Wikipédia, a enciclopédia livre">
            <a:extLst>
              <a:ext uri="{FF2B5EF4-FFF2-40B4-BE49-F238E27FC236}">
                <a16:creationId xmlns:a16="http://schemas.microsoft.com/office/drawing/2014/main" id="{D92D8EF0-F6FB-9480-B6D9-DCA902BCA039}"/>
              </a:ext>
            </a:extLst>
          </p:cNvPr>
          <p:cNvPicPr>
            <a:picLocks noChangeAspect="1"/>
          </p:cNvPicPr>
          <p:nvPr/>
        </p:nvPicPr>
        <p:blipFill>
          <a:blip r:embed="rId2"/>
          <a:stretch>
            <a:fillRect/>
          </a:stretch>
        </p:blipFill>
        <p:spPr>
          <a:xfrm>
            <a:off x="838200" y="606966"/>
            <a:ext cx="5136795" cy="2940815"/>
          </a:xfrm>
          <a:prstGeom prst="rect">
            <a:avLst/>
          </a:prstGeom>
        </p:spPr>
      </p:pic>
      <p:pic>
        <p:nvPicPr>
          <p:cNvPr id="4" name="Imagen 3" descr="SDRAM Modules | Intelligent Memory">
            <a:extLst>
              <a:ext uri="{FF2B5EF4-FFF2-40B4-BE49-F238E27FC236}">
                <a16:creationId xmlns:a16="http://schemas.microsoft.com/office/drawing/2014/main" id="{368B30D6-D81A-F09E-E58E-28271DDE6ED3}"/>
              </a:ext>
            </a:extLst>
          </p:cNvPr>
          <p:cNvPicPr>
            <a:picLocks noChangeAspect="1"/>
          </p:cNvPicPr>
          <p:nvPr/>
        </p:nvPicPr>
        <p:blipFill>
          <a:blip r:embed="rId3"/>
          <a:stretch>
            <a:fillRect/>
          </a:stretch>
        </p:blipFill>
        <p:spPr>
          <a:xfrm>
            <a:off x="6297264" y="632650"/>
            <a:ext cx="5136795" cy="2889446"/>
          </a:xfrm>
          <a:prstGeom prst="rect">
            <a:avLst/>
          </a:prstGeom>
        </p:spPr>
      </p:pic>
      <p:sp>
        <p:nvSpPr>
          <p:cNvPr id="15" name="Rectangle 14">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9C22197A-004A-C41E-2A3E-BB4DBFF2A74B}"/>
              </a:ext>
            </a:extLst>
          </p:cNvPr>
          <p:cNvSpPr txBox="1"/>
          <p:nvPr/>
        </p:nvSpPr>
        <p:spPr>
          <a:xfrm>
            <a:off x="4891322" y="4495568"/>
            <a:ext cx="7098394" cy="188435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1400" b="1" dirty="0"/>
              <a:t>Synchronous Dynamic Random-Access Memory (SDRAM)</a:t>
            </a:r>
            <a:r>
              <a:rPr lang="en-US" sz="1400" dirty="0"/>
              <a:t> - this RAM type is an advanced form of DRAM that synchronizes its operations with the clock speed of the CPU. This synchronization makes SDRAM more efficient and faster than traditional DRAM. Initially developed to meet the demands of increasingly faster computer components, SDRAM has become a standard for general-purpose computing.</a:t>
            </a:r>
            <a:br>
              <a:rPr lang="en-US" sz="1400" dirty="0"/>
            </a:br>
            <a:r>
              <a:rPr lang="en-US" sz="1400" dirty="0"/>
              <a:t> Price: 16 GB DDR4 module can cost between 50$ and 100$.</a:t>
            </a:r>
          </a:p>
          <a:p>
            <a:pPr marL="285750" indent="-228600">
              <a:lnSpc>
                <a:spcPct val="90000"/>
              </a:lnSpc>
              <a:spcAft>
                <a:spcPts val="600"/>
              </a:spcAft>
              <a:buFont typeface="Arial" panose="020B0604020202020204" pitchFamily="34" charset="0"/>
              <a:buChar char="•"/>
            </a:pPr>
            <a:r>
              <a:rPr lang="en-US" sz="1400" b="1" dirty="0"/>
              <a:t>Double-Data-Rate Synchronous Dynamic Random-Access Memory (DDR SDRAM) - </a:t>
            </a:r>
            <a:r>
              <a:rPr lang="en-US" sz="1400" dirty="0"/>
              <a:t>is an evolution of SDRAM technology that offers higher speeds by transferring data on both the rising and falling edges of the clock signal. This dual action effectively doubles the data transfer rate. </a:t>
            </a:r>
          </a:p>
          <a:p>
            <a:pPr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2367317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Es la memoria DDR5 ECC? | CORSAIR">
            <a:extLst>
              <a:ext uri="{FF2B5EF4-FFF2-40B4-BE49-F238E27FC236}">
                <a16:creationId xmlns:a16="http://schemas.microsoft.com/office/drawing/2014/main" id="{0C15D734-507B-8677-4518-EA3788B52707}"/>
              </a:ext>
            </a:extLst>
          </p:cNvPr>
          <p:cNvPicPr>
            <a:picLocks noChangeAspect="1"/>
          </p:cNvPicPr>
          <p:nvPr/>
        </p:nvPicPr>
        <p:blipFill>
          <a:blip r:embed="rId2"/>
          <a:stretch>
            <a:fillRect/>
          </a:stretch>
        </p:blipFill>
        <p:spPr>
          <a:xfrm>
            <a:off x="576244" y="1729685"/>
            <a:ext cx="5628018" cy="3165760"/>
          </a:xfrm>
          <a:prstGeom prst="rect">
            <a:avLst/>
          </a:prstGeom>
        </p:spPr>
      </p:pic>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CC1534C1-9533-D7B2-1A3C-A3D9509B3F59}"/>
              </a:ext>
            </a:extLst>
          </p:cNvPr>
          <p:cNvSpPr txBox="1"/>
          <p:nvPr/>
        </p:nvSpPr>
        <p:spPr>
          <a:xfrm>
            <a:off x="7239012" y="2031101"/>
            <a:ext cx="4282984"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b="1"/>
              <a:t>Error-Correcting Code Memory (ECC Memory) - </a:t>
            </a:r>
            <a:r>
              <a:rPr lang="en-US"/>
              <a:t>is a specialized type of DRAM and an error checker designed for systems where data integrity is critical, such as servers and data centers. ECC memory has an additional cell that helps it detect and correct random faults or errors in the data.</a:t>
            </a:r>
          </a:p>
          <a:p>
            <a:pPr indent="-228600">
              <a:lnSpc>
                <a:spcPct val="90000"/>
              </a:lnSpc>
              <a:spcAft>
                <a:spcPts val="600"/>
              </a:spcAft>
              <a:buFont typeface="Arial" panose="020B0604020202020204" pitchFamily="34" charset="0"/>
              <a:buChar char="•"/>
            </a:pPr>
            <a:r>
              <a:rPr lang="en-US"/>
              <a:t>Price: A 16GB ECC DDR4 module can cost between 100$ and 150$.</a:t>
            </a:r>
          </a:p>
          <a:p>
            <a:pPr indent="-228600">
              <a:lnSpc>
                <a:spcPct val="90000"/>
              </a:lnSpc>
              <a:spcAft>
                <a:spcPts val="600"/>
              </a:spcAft>
              <a:buFont typeface="Arial" panose="020B0604020202020204" pitchFamily="34" charset="0"/>
              <a:buChar char="•"/>
            </a:pPr>
            <a:endParaRPr lang="en-US"/>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46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3CF70-C12A-11D8-4570-ECC059AE059B}"/>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b="1" kern="1200">
                <a:solidFill>
                  <a:schemeClr val="tx1"/>
                </a:solidFill>
                <a:latin typeface="+mj-lt"/>
                <a:ea typeface="+mj-ea"/>
                <a:cs typeface="+mj-cs"/>
              </a:rPr>
              <a:t>Memory hierarchy. Explanation of each level.</a:t>
            </a:r>
            <a:endParaRPr lang="en-US" sz="3600" kern="1200">
              <a:solidFill>
                <a:schemeClr val="tx1"/>
              </a:solidFill>
              <a:latin typeface="+mj-lt"/>
              <a:ea typeface="+mj-ea"/>
              <a:cs typeface="+mj-cs"/>
            </a:endParaRPr>
          </a:p>
          <a:p>
            <a:endParaRPr lang="en-US" sz="3600" kern="120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5E395AE0-8789-FAD6-A987-32E65C185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439025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10;&#10;Descripción generada automáticamente">
            <a:extLst>
              <a:ext uri="{FF2B5EF4-FFF2-40B4-BE49-F238E27FC236}">
                <a16:creationId xmlns:a16="http://schemas.microsoft.com/office/drawing/2014/main" id="{EA94C581-22C2-AAE2-466B-5105F09777D7}"/>
              </a:ext>
            </a:extLst>
          </p:cNvPr>
          <p:cNvPicPr>
            <a:picLocks noGrp="1" noChangeAspect="1"/>
          </p:cNvPicPr>
          <p:nvPr>
            <p:ph idx="1"/>
          </p:nvPr>
        </p:nvPicPr>
        <p:blipFill>
          <a:blip r:embed="rId2"/>
          <a:srcRect r="98" b="11157"/>
          <a:stretch/>
        </p:blipFill>
        <p:spPr>
          <a:xfrm>
            <a:off x="2051117" y="496960"/>
            <a:ext cx="8116708" cy="3392553"/>
          </a:xfrm>
          <a:prstGeom prst="rect">
            <a:avLst/>
          </a:prstGeom>
        </p:spPr>
      </p:pic>
      <p:cxnSp>
        <p:nvCxnSpPr>
          <p:cNvPr id="27" name="Straight Connector 16">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26781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Panorámica</PresentationFormat>
  <Paragraphs>0</Paragraphs>
  <Slides>15</Slides>
  <Notes>0</Notes>
  <HiddenSlides>0</HiddenSlides>
  <MMClips>0</MMClips>
  <ScaleCrop>false</ScaleCrop>
  <HeadingPairs>
    <vt:vector size="4" baseType="variant">
      <vt:variant>
        <vt:lpstr>Tema</vt:lpstr>
      </vt:variant>
      <vt:variant>
        <vt:i4>1</vt:i4>
      </vt:variant>
      <vt:variant>
        <vt:lpstr>Títulos de diapositiva</vt:lpstr>
      </vt:variant>
      <vt:variant>
        <vt:i4>15</vt:i4>
      </vt:variant>
    </vt:vector>
  </HeadingPairs>
  <TitlesOfParts>
    <vt:vector size="16" baseType="lpstr">
      <vt:lpstr>Tema de Office</vt:lpstr>
      <vt:lpstr>Computer system</vt:lpstr>
      <vt:lpstr>Introduction. Memory system. </vt:lpstr>
      <vt:lpstr>Evolution in memory systems.</vt:lpstr>
      <vt:lpstr>Evolution in memory systems.</vt:lpstr>
      <vt:lpstr>RAM memory. Types. Features. Prices. </vt:lpstr>
      <vt:lpstr>Presentación de PowerPoint</vt:lpstr>
      <vt:lpstr>Presentación de PowerPoint</vt:lpstr>
      <vt:lpstr>Presentación de PowerPoint</vt:lpstr>
      <vt:lpstr>Memory hierarchy. Explanation of each level. </vt:lpstr>
      <vt:lpstr>Explanation of each level.</vt:lpstr>
      <vt:lpstr>Explanation of each level. </vt:lpstr>
      <vt:lpstr>Explanation of each level. </vt:lpstr>
      <vt:lpstr>Glossary. </vt:lpstr>
      <vt:lpstr>Conclusion</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136</cp:revision>
  <dcterms:created xsi:type="dcterms:W3CDTF">2024-09-26T08:38:29Z</dcterms:created>
  <dcterms:modified xsi:type="dcterms:W3CDTF">2024-09-26T09:11:20Z</dcterms:modified>
</cp:coreProperties>
</file>